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27"/>
  </p:notesMasterIdLst>
  <p:sldIdLst>
    <p:sldId id="290" r:id="rId8"/>
    <p:sldId id="267" r:id="rId9"/>
    <p:sldId id="261" r:id="rId10"/>
    <p:sldId id="260" r:id="rId11"/>
    <p:sldId id="264" r:id="rId12"/>
    <p:sldId id="262" r:id="rId13"/>
    <p:sldId id="263" r:id="rId14"/>
    <p:sldId id="266" r:id="rId15"/>
    <p:sldId id="257" r:id="rId16"/>
    <p:sldId id="258" r:id="rId17"/>
    <p:sldId id="265" r:id="rId18"/>
    <p:sldId id="295" r:id="rId19"/>
    <p:sldId id="296" r:id="rId20"/>
    <p:sldId id="297" r:id="rId21"/>
    <p:sldId id="298" r:id="rId22"/>
    <p:sldId id="299" r:id="rId23"/>
    <p:sldId id="300" r:id="rId24"/>
    <p:sldId id="301" r:id="rId25"/>
    <p:sldId id="302" r:id="rId26"/>
  </p:sldIdLst>
  <p:sldSz cx="12192000" cy="6858000"/>
  <p:notesSz cx="6858000" cy="9144000"/>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4" autoAdjust="0"/>
    <p:restoredTop sz="94660"/>
  </p:normalViewPr>
  <p:slideViewPr>
    <p:cSldViewPr snapToGrid="0">
      <p:cViewPr varScale="1">
        <p:scale>
          <a:sx n="92" d="100"/>
          <a:sy n="92" d="100"/>
        </p:scale>
        <p:origin x="-10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0B194-A293-46CA-94E1-0DE569E66D9D}" type="doc">
      <dgm:prSet loTypeId="urn:microsoft.com/office/officeart/2005/8/layout/cycle4#1" loCatId="relationship" qsTypeId="urn:microsoft.com/office/officeart/2005/8/quickstyle/simple4" qsCatId="simple" csTypeId="urn:microsoft.com/office/officeart/2005/8/colors/colorful5" csCatId="colorful" phldr="1"/>
      <dgm:spPr/>
      <dgm:t>
        <a:bodyPr/>
        <a:lstStyle/>
        <a:p>
          <a:endParaRPr lang="en-GB"/>
        </a:p>
      </dgm:t>
    </dgm:pt>
    <dgm:pt modelId="{1A5C7CDE-597F-43B2-AAE3-37632B54B655}">
      <dgm:prSet custT="1"/>
      <dgm:spPr>
        <a:xfrm>
          <a:off x="1880450" y="318586"/>
          <a:ext cx="2420140" cy="2420140"/>
        </a:xfrm>
      </dgm:spPr>
      <dgm:t>
        <a:bodyPr/>
        <a:lstStyle/>
        <a:p>
          <a:r>
            <a:rPr lang="en-GB" sz="1400" dirty="0" smtClean="0">
              <a:latin typeface="Arial" pitchFamily="34" charset="0"/>
              <a:ea typeface="+mn-ea"/>
              <a:cs typeface="Arial" pitchFamily="34" charset="0"/>
            </a:rPr>
            <a:t>Contact is not a bargaining tool at the court room door, nor a rights-fest e.g., indirect contact is just as complex.</a:t>
          </a:r>
          <a:endParaRPr lang="en-GB" sz="1400" dirty="0">
            <a:latin typeface="Arial" pitchFamily="34" charset="0"/>
            <a:ea typeface="+mn-ea"/>
            <a:cs typeface="Arial" pitchFamily="34" charset="0"/>
          </a:endParaRPr>
        </a:p>
      </dgm:t>
    </dgm:pt>
    <dgm:pt modelId="{FB8A1C5D-A864-4DB5-AC24-24D37821AB73}" type="parTrans" cxnId="{40C631FA-749C-4C3C-981B-7710F397BA41}">
      <dgm:prSet/>
      <dgm:spPr/>
      <dgm:t>
        <a:bodyPr/>
        <a:lstStyle/>
        <a:p>
          <a:endParaRPr lang="en-GB" sz="1200">
            <a:latin typeface="Arial" pitchFamily="34" charset="0"/>
            <a:cs typeface="Arial" pitchFamily="34" charset="0"/>
          </a:endParaRPr>
        </a:p>
      </dgm:t>
    </dgm:pt>
    <dgm:pt modelId="{72E7D4F6-1FB8-4014-BDEC-CD30BA03ACBA}" type="sibTrans" cxnId="{40C631FA-749C-4C3C-981B-7710F397BA41}">
      <dgm:prSet/>
      <dgm:spPr/>
      <dgm:t>
        <a:bodyPr/>
        <a:lstStyle/>
        <a:p>
          <a:endParaRPr lang="en-GB" sz="1200">
            <a:latin typeface="Arial" pitchFamily="34" charset="0"/>
            <a:cs typeface="Arial" pitchFamily="34" charset="0"/>
          </a:endParaRPr>
        </a:p>
      </dgm:t>
    </dgm:pt>
    <dgm:pt modelId="{99CDC2B6-D03F-44DC-8FFB-B0D09D897585}">
      <dgm:prSet custT="1"/>
      <dgm:spPr>
        <a:xfrm rot="5400000">
          <a:off x="4412376" y="318586"/>
          <a:ext cx="2420140" cy="2420140"/>
        </a:xfrm>
      </dgm:spPr>
      <dgm:t>
        <a:bodyPr/>
        <a:lstStyle/>
        <a:p>
          <a:r>
            <a:rPr lang="en-GB" sz="1400" dirty="0" smtClean="0">
              <a:latin typeface="Arial" pitchFamily="34" charset="0"/>
              <a:ea typeface="+mn-ea"/>
              <a:cs typeface="Arial" pitchFamily="34" charset="0"/>
            </a:rPr>
            <a:t>Interim contact needs are for children, not parents.</a:t>
          </a:r>
          <a:endParaRPr lang="en-GB" sz="1400" dirty="0">
            <a:latin typeface="Arial" pitchFamily="34" charset="0"/>
            <a:ea typeface="+mn-ea"/>
            <a:cs typeface="Arial" pitchFamily="34" charset="0"/>
          </a:endParaRPr>
        </a:p>
      </dgm:t>
    </dgm:pt>
    <dgm:pt modelId="{55CB1E5F-062C-463E-B2D4-28C23F2CBAC3}" type="parTrans" cxnId="{67BE786E-9A77-40A4-AF19-4D15D5E21EDB}">
      <dgm:prSet/>
      <dgm:spPr/>
      <dgm:t>
        <a:bodyPr/>
        <a:lstStyle/>
        <a:p>
          <a:endParaRPr lang="en-GB" sz="1200">
            <a:latin typeface="Arial" pitchFamily="34" charset="0"/>
            <a:cs typeface="Arial" pitchFamily="34" charset="0"/>
          </a:endParaRPr>
        </a:p>
      </dgm:t>
    </dgm:pt>
    <dgm:pt modelId="{73D18ECD-D739-4D72-B653-6F3BF2190A59}" type="sibTrans" cxnId="{67BE786E-9A77-40A4-AF19-4D15D5E21EDB}">
      <dgm:prSet/>
      <dgm:spPr/>
      <dgm:t>
        <a:bodyPr/>
        <a:lstStyle/>
        <a:p>
          <a:endParaRPr lang="en-GB" sz="1200">
            <a:latin typeface="Arial" pitchFamily="34" charset="0"/>
            <a:cs typeface="Arial" pitchFamily="34" charset="0"/>
          </a:endParaRPr>
        </a:p>
      </dgm:t>
    </dgm:pt>
    <dgm:pt modelId="{E39EE93E-0DCC-42BC-863C-D36F11516AEB}">
      <dgm:prSet custT="1"/>
      <dgm:spPr>
        <a:xfrm rot="10800000">
          <a:off x="4412376" y="2850512"/>
          <a:ext cx="2420140" cy="2420140"/>
        </a:xfrm>
      </dgm:spPr>
      <dgm:t>
        <a:bodyPr/>
        <a:lstStyle/>
        <a:p>
          <a:r>
            <a:rPr lang="en-GB" sz="1400" smtClean="0">
              <a:latin typeface="Arial" pitchFamily="34" charset="0"/>
              <a:ea typeface="+mn-ea"/>
              <a:cs typeface="Arial" pitchFamily="34" charset="0"/>
            </a:rPr>
            <a:t>Long-term contact needs should recognise the reality for the 21</a:t>
          </a:r>
          <a:r>
            <a:rPr lang="en-GB" sz="1400" baseline="30000" smtClean="0">
              <a:latin typeface="Arial" pitchFamily="34" charset="0"/>
              <a:ea typeface="+mn-ea"/>
              <a:cs typeface="Arial" pitchFamily="34" charset="0"/>
            </a:rPr>
            <a:t>st</a:t>
          </a:r>
          <a:r>
            <a:rPr lang="en-GB" sz="1400" smtClean="0">
              <a:latin typeface="Arial" pitchFamily="34" charset="0"/>
              <a:ea typeface="+mn-ea"/>
              <a:cs typeface="Arial" pitchFamily="34" charset="0"/>
            </a:rPr>
            <a:t> century child e.g. use of Facetime and Skype.</a:t>
          </a:r>
          <a:endParaRPr lang="en-GB" sz="1400" dirty="0">
            <a:latin typeface="Arial" pitchFamily="34" charset="0"/>
            <a:ea typeface="+mn-ea"/>
            <a:cs typeface="Arial" pitchFamily="34" charset="0"/>
          </a:endParaRPr>
        </a:p>
      </dgm:t>
    </dgm:pt>
    <dgm:pt modelId="{0707AEA8-9451-4415-BB3A-2F5F3FB4FF17}" type="parTrans" cxnId="{43CC404C-3921-474A-92B0-862BDE0D0D4A}">
      <dgm:prSet/>
      <dgm:spPr/>
      <dgm:t>
        <a:bodyPr/>
        <a:lstStyle/>
        <a:p>
          <a:endParaRPr lang="en-GB" sz="1200">
            <a:latin typeface="Arial" pitchFamily="34" charset="0"/>
            <a:cs typeface="Arial" pitchFamily="34" charset="0"/>
          </a:endParaRPr>
        </a:p>
      </dgm:t>
    </dgm:pt>
    <dgm:pt modelId="{B953BB9C-F4FF-4ECB-9BB8-D93FE452B384}" type="sibTrans" cxnId="{43CC404C-3921-474A-92B0-862BDE0D0D4A}">
      <dgm:prSet/>
      <dgm:spPr/>
      <dgm:t>
        <a:bodyPr/>
        <a:lstStyle/>
        <a:p>
          <a:endParaRPr lang="en-GB" sz="1200">
            <a:latin typeface="Arial" pitchFamily="34" charset="0"/>
            <a:cs typeface="Arial" pitchFamily="34" charset="0"/>
          </a:endParaRPr>
        </a:p>
      </dgm:t>
    </dgm:pt>
    <dgm:pt modelId="{687834D6-EB9A-4025-BF5B-0DC83B821722}">
      <dgm:prSet custT="1"/>
      <dgm:spPr>
        <a:xfrm rot="16200000">
          <a:off x="1880450" y="2850512"/>
          <a:ext cx="2420140" cy="2420140"/>
        </a:xfrm>
      </dgm:spPr>
      <dgm:t>
        <a:bodyPr lIns="36000" tIns="0" rIns="0"/>
        <a:lstStyle/>
        <a:p>
          <a:pPr algn="ctr"/>
          <a:endParaRPr lang="en-GB" sz="1250" smtClean="0">
            <a:latin typeface="Arial" pitchFamily="34" charset="0"/>
            <a:ea typeface="+mn-ea"/>
            <a:cs typeface="Arial" pitchFamily="34" charset="0"/>
          </a:endParaRPr>
        </a:p>
        <a:p>
          <a:pPr algn="ctr"/>
          <a:endParaRPr lang="en-GB" sz="1400" smtClean="0">
            <a:latin typeface="Arial" pitchFamily="34" charset="0"/>
            <a:ea typeface="+mn-ea"/>
            <a:cs typeface="Arial" pitchFamily="34" charset="0"/>
          </a:endParaRPr>
        </a:p>
        <a:p>
          <a:pPr algn="ctr"/>
          <a:r>
            <a:rPr lang="en-GB" sz="1400" smtClean="0">
              <a:latin typeface="Arial" pitchFamily="34" charset="0"/>
              <a:ea typeface="+mn-ea"/>
              <a:cs typeface="Arial" pitchFamily="34" charset="0"/>
            </a:rPr>
            <a:t>Contact should not be polarised to mother v father, but should flow from the child’s world, where many children need to stay in touch with siblings and friends as much as parents – the child’s contact network</a:t>
          </a:r>
          <a:r>
            <a:rPr lang="en-GB" sz="1250" smtClean="0">
              <a:latin typeface="Arial" pitchFamily="34" charset="0"/>
              <a:ea typeface="+mn-ea"/>
              <a:cs typeface="Arial" pitchFamily="34" charset="0"/>
            </a:rPr>
            <a:t>.</a:t>
          </a:r>
          <a:endParaRPr lang="en-GB" sz="1250" dirty="0">
            <a:latin typeface="Arial" pitchFamily="34" charset="0"/>
            <a:ea typeface="+mn-ea"/>
            <a:cs typeface="Arial" pitchFamily="34" charset="0"/>
          </a:endParaRPr>
        </a:p>
      </dgm:t>
    </dgm:pt>
    <dgm:pt modelId="{210FE514-554D-491F-ACFC-B78FCE4543A4}" type="parTrans" cxnId="{CD9BDC09-C867-4BDE-950E-64E85AA0917E}">
      <dgm:prSet/>
      <dgm:spPr/>
      <dgm:t>
        <a:bodyPr/>
        <a:lstStyle/>
        <a:p>
          <a:endParaRPr lang="en-GB" sz="1200">
            <a:latin typeface="Arial" pitchFamily="34" charset="0"/>
            <a:cs typeface="Arial" pitchFamily="34" charset="0"/>
          </a:endParaRPr>
        </a:p>
      </dgm:t>
    </dgm:pt>
    <dgm:pt modelId="{12B67AE1-B295-4E55-99F8-753BD8A638BE}" type="sibTrans" cxnId="{CD9BDC09-C867-4BDE-950E-64E85AA0917E}">
      <dgm:prSet/>
      <dgm:spPr/>
      <dgm:t>
        <a:bodyPr/>
        <a:lstStyle/>
        <a:p>
          <a:endParaRPr lang="en-GB" sz="1200">
            <a:latin typeface="Arial" pitchFamily="34" charset="0"/>
            <a:cs typeface="Arial" pitchFamily="34" charset="0"/>
          </a:endParaRPr>
        </a:p>
      </dgm:t>
    </dgm:pt>
    <dgm:pt modelId="{C663813D-B028-4FB8-9E32-B10CB28F869E}" type="pres">
      <dgm:prSet presAssocID="{6B00B194-A293-46CA-94E1-0DE569E66D9D}" presName="cycleMatrixDiagram" presStyleCnt="0">
        <dgm:presLayoutVars>
          <dgm:chMax val="1"/>
          <dgm:dir/>
          <dgm:animLvl val="lvl"/>
          <dgm:resizeHandles val="exact"/>
        </dgm:presLayoutVars>
      </dgm:prSet>
      <dgm:spPr/>
      <dgm:t>
        <a:bodyPr/>
        <a:lstStyle/>
        <a:p>
          <a:endParaRPr lang="en-GB"/>
        </a:p>
      </dgm:t>
    </dgm:pt>
    <dgm:pt modelId="{AF406A72-6BE7-425A-81FF-EBE13F93F5EE}" type="pres">
      <dgm:prSet presAssocID="{6B00B194-A293-46CA-94E1-0DE569E66D9D}" presName="children" presStyleCnt="0"/>
      <dgm:spPr/>
      <dgm:t>
        <a:bodyPr/>
        <a:lstStyle/>
        <a:p>
          <a:endParaRPr lang="en-GB"/>
        </a:p>
      </dgm:t>
    </dgm:pt>
    <dgm:pt modelId="{E1BAD768-9864-4C1E-B97D-44595F324F93}" type="pres">
      <dgm:prSet presAssocID="{6B00B194-A293-46CA-94E1-0DE569E66D9D}" presName="childPlaceholder" presStyleCnt="0"/>
      <dgm:spPr/>
      <dgm:t>
        <a:bodyPr/>
        <a:lstStyle/>
        <a:p>
          <a:endParaRPr lang="en-GB"/>
        </a:p>
      </dgm:t>
    </dgm:pt>
    <dgm:pt modelId="{85901407-BE53-479F-BA29-445D6ABAE25C}" type="pres">
      <dgm:prSet presAssocID="{6B00B194-A293-46CA-94E1-0DE569E66D9D}" presName="circle" presStyleCnt="0"/>
      <dgm:spPr/>
      <dgm:t>
        <a:bodyPr/>
        <a:lstStyle/>
        <a:p>
          <a:endParaRPr lang="en-GB"/>
        </a:p>
      </dgm:t>
    </dgm:pt>
    <dgm:pt modelId="{D5533467-4862-4582-AC20-71B98C9D6612}" type="pres">
      <dgm:prSet presAssocID="{6B00B194-A293-46CA-94E1-0DE569E66D9D}" presName="quadrant1" presStyleLbl="node1" presStyleIdx="0" presStyleCnt="4">
        <dgm:presLayoutVars>
          <dgm:chMax val="1"/>
          <dgm:bulletEnabled val="1"/>
        </dgm:presLayoutVars>
      </dgm:prSet>
      <dgm:spPr>
        <a:prstGeom prst="pieWedge">
          <a:avLst/>
        </a:prstGeom>
      </dgm:spPr>
      <dgm:t>
        <a:bodyPr/>
        <a:lstStyle/>
        <a:p>
          <a:endParaRPr lang="en-GB"/>
        </a:p>
      </dgm:t>
    </dgm:pt>
    <dgm:pt modelId="{CD750AD6-3CA4-4514-8291-7EA5D69474F5}" type="pres">
      <dgm:prSet presAssocID="{6B00B194-A293-46CA-94E1-0DE569E66D9D}" presName="quadrant2" presStyleLbl="node1" presStyleIdx="1" presStyleCnt="4">
        <dgm:presLayoutVars>
          <dgm:chMax val="1"/>
          <dgm:bulletEnabled val="1"/>
        </dgm:presLayoutVars>
      </dgm:prSet>
      <dgm:spPr>
        <a:prstGeom prst="pieWedge">
          <a:avLst/>
        </a:prstGeom>
      </dgm:spPr>
      <dgm:t>
        <a:bodyPr/>
        <a:lstStyle/>
        <a:p>
          <a:endParaRPr lang="en-GB"/>
        </a:p>
      </dgm:t>
    </dgm:pt>
    <dgm:pt modelId="{FDAD4932-101B-4F12-BB65-FE7DBFAECC6A}" type="pres">
      <dgm:prSet presAssocID="{6B00B194-A293-46CA-94E1-0DE569E66D9D}" presName="quadrant3" presStyleLbl="node1" presStyleIdx="2" presStyleCnt="4">
        <dgm:presLayoutVars>
          <dgm:chMax val="1"/>
          <dgm:bulletEnabled val="1"/>
        </dgm:presLayoutVars>
      </dgm:prSet>
      <dgm:spPr>
        <a:prstGeom prst="pieWedge">
          <a:avLst/>
        </a:prstGeom>
      </dgm:spPr>
      <dgm:t>
        <a:bodyPr/>
        <a:lstStyle/>
        <a:p>
          <a:endParaRPr lang="en-GB"/>
        </a:p>
      </dgm:t>
    </dgm:pt>
    <dgm:pt modelId="{C2678DD8-FE94-44BC-93DD-A2DCC83A9FFA}" type="pres">
      <dgm:prSet presAssocID="{6B00B194-A293-46CA-94E1-0DE569E66D9D}" presName="quadrant4" presStyleLbl="node1" presStyleIdx="3" presStyleCnt="4" custLinFactNeighborX="520" custLinFactNeighborY="-484">
        <dgm:presLayoutVars>
          <dgm:chMax val="1"/>
          <dgm:bulletEnabled val="1"/>
        </dgm:presLayoutVars>
      </dgm:prSet>
      <dgm:spPr>
        <a:prstGeom prst="pieWedge">
          <a:avLst/>
        </a:prstGeom>
      </dgm:spPr>
      <dgm:t>
        <a:bodyPr/>
        <a:lstStyle/>
        <a:p>
          <a:endParaRPr lang="en-GB"/>
        </a:p>
      </dgm:t>
    </dgm:pt>
    <dgm:pt modelId="{A835BB04-8CE1-452D-AA39-F669455E7EA0}" type="pres">
      <dgm:prSet presAssocID="{6B00B194-A293-46CA-94E1-0DE569E66D9D}" presName="quadrantPlaceholder" presStyleCnt="0"/>
      <dgm:spPr/>
      <dgm:t>
        <a:bodyPr/>
        <a:lstStyle/>
        <a:p>
          <a:endParaRPr lang="en-GB"/>
        </a:p>
      </dgm:t>
    </dgm:pt>
    <dgm:pt modelId="{82883FEC-AA9D-4A22-AE3B-4BA34769326E}" type="pres">
      <dgm:prSet presAssocID="{6B00B194-A293-46CA-94E1-0DE569E66D9D}" presName="center1" presStyleLbl="fgShp" presStyleIdx="0" presStyleCnt="2" custScaleY="7350" custLinFactNeighborY="17962"/>
      <dgm:spPr>
        <a:xfrm>
          <a:off x="3938688" y="2736304"/>
          <a:ext cx="835591" cy="98192"/>
        </a:xfrm>
        <a:prstGeom prst="circularArrow">
          <a:avLst/>
        </a:prstGeom>
      </dgm:spPr>
      <dgm:t>
        <a:bodyPr/>
        <a:lstStyle/>
        <a:p>
          <a:endParaRPr lang="en-GB"/>
        </a:p>
      </dgm:t>
    </dgm:pt>
    <dgm:pt modelId="{B9551546-918D-4349-86A6-AE011B166CD9}" type="pres">
      <dgm:prSet presAssocID="{6B00B194-A293-46CA-94E1-0DE569E66D9D}" presName="center2" presStyleLbl="fgShp" presStyleIdx="1" presStyleCnt="2" custAng="16012327" custScaleY="6292" custLinFactNeighborX="-564" custLinFactNeighborY="-20492"/>
      <dgm:spPr>
        <a:xfrm rot="10800000">
          <a:off x="3933975" y="2762597"/>
          <a:ext cx="835591" cy="45717"/>
        </a:xfrm>
        <a:prstGeom prst="circularArrow">
          <a:avLst/>
        </a:prstGeom>
      </dgm:spPr>
      <dgm:t>
        <a:bodyPr/>
        <a:lstStyle/>
        <a:p>
          <a:endParaRPr lang="en-GB"/>
        </a:p>
      </dgm:t>
    </dgm:pt>
  </dgm:ptLst>
  <dgm:cxnLst>
    <dgm:cxn modelId="{40C631FA-749C-4C3C-981B-7710F397BA41}" srcId="{6B00B194-A293-46CA-94E1-0DE569E66D9D}" destId="{1A5C7CDE-597F-43B2-AAE3-37632B54B655}" srcOrd="0" destOrd="0" parTransId="{FB8A1C5D-A864-4DB5-AC24-24D37821AB73}" sibTransId="{72E7D4F6-1FB8-4014-BDEC-CD30BA03ACBA}"/>
    <dgm:cxn modelId="{F939608F-559B-4F13-AD7B-04672D675977}" type="presOf" srcId="{687834D6-EB9A-4025-BF5B-0DC83B821722}" destId="{C2678DD8-FE94-44BC-93DD-A2DCC83A9FFA}" srcOrd="0" destOrd="0" presId="urn:microsoft.com/office/officeart/2005/8/layout/cycle4#1"/>
    <dgm:cxn modelId="{CD9BDC09-C867-4BDE-950E-64E85AA0917E}" srcId="{6B00B194-A293-46CA-94E1-0DE569E66D9D}" destId="{687834D6-EB9A-4025-BF5B-0DC83B821722}" srcOrd="3" destOrd="0" parTransId="{210FE514-554D-491F-ACFC-B78FCE4543A4}" sibTransId="{12B67AE1-B295-4E55-99F8-753BD8A638BE}"/>
    <dgm:cxn modelId="{4510FD13-9559-45B0-B9B9-84A4EE1E2898}" type="presOf" srcId="{1A5C7CDE-597F-43B2-AAE3-37632B54B655}" destId="{D5533467-4862-4582-AC20-71B98C9D6612}" srcOrd="0" destOrd="0" presId="urn:microsoft.com/office/officeart/2005/8/layout/cycle4#1"/>
    <dgm:cxn modelId="{75F30E35-64A8-42C5-A2EC-71EC2F7575D9}" type="presOf" srcId="{99CDC2B6-D03F-44DC-8FFB-B0D09D897585}" destId="{CD750AD6-3CA4-4514-8291-7EA5D69474F5}" srcOrd="0" destOrd="0" presId="urn:microsoft.com/office/officeart/2005/8/layout/cycle4#1"/>
    <dgm:cxn modelId="{253A666B-3C1A-481E-9E86-3FFCEB45D97C}" type="presOf" srcId="{6B00B194-A293-46CA-94E1-0DE569E66D9D}" destId="{C663813D-B028-4FB8-9E32-B10CB28F869E}" srcOrd="0" destOrd="0" presId="urn:microsoft.com/office/officeart/2005/8/layout/cycle4#1"/>
    <dgm:cxn modelId="{43CC404C-3921-474A-92B0-862BDE0D0D4A}" srcId="{6B00B194-A293-46CA-94E1-0DE569E66D9D}" destId="{E39EE93E-0DCC-42BC-863C-D36F11516AEB}" srcOrd="2" destOrd="0" parTransId="{0707AEA8-9451-4415-BB3A-2F5F3FB4FF17}" sibTransId="{B953BB9C-F4FF-4ECB-9BB8-D93FE452B384}"/>
    <dgm:cxn modelId="{FB8C04F9-F1E7-44B1-B1C2-E52AF8440894}" type="presOf" srcId="{E39EE93E-0DCC-42BC-863C-D36F11516AEB}" destId="{FDAD4932-101B-4F12-BB65-FE7DBFAECC6A}" srcOrd="0" destOrd="0" presId="urn:microsoft.com/office/officeart/2005/8/layout/cycle4#1"/>
    <dgm:cxn modelId="{67BE786E-9A77-40A4-AF19-4D15D5E21EDB}" srcId="{6B00B194-A293-46CA-94E1-0DE569E66D9D}" destId="{99CDC2B6-D03F-44DC-8FFB-B0D09D897585}" srcOrd="1" destOrd="0" parTransId="{55CB1E5F-062C-463E-B2D4-28C23F2CBAC3}" sibTransId="{73D18ECD-D739-4D72-B653-6F3BF2190A59}"/>
    <dgm:cxn modelId="{498D793E-BE63-4BE2-BFCA-C4349979869E}" type="presParOf" srcId="{C663813D-B028-4FB8-9E32-B10CB28F869E}" destId="{AF406A72-6BE7-425A-81FF-EBE13F93F5EE}" srcOrd="0" destOrd="0" presId="urn:microsoft.com/office/officeart/2005/8/layout/cycle4#1"/>
    <dgm:cxn modelId="{6F2AFC40-B298-4FE4-8850-9FD3FA83B732}" type="presParOf" srcId="{AF406A72-6BE7-425A-81FF-EBE13F93F5EE}" destId="{E1BAD768-9864-4C1E-B97D-44595F324F93}" srcOrd="0" destOrd="0" presId="urn:microsoft.com/office/officeart/2005/8/layout/cycle4#1"/>
    <dgm:cxn modelId="{D8D6897E-11A1-4D14-99F1-3A3E629D6287}" type="presParOf" srcId="{C663813D-B028-4FB8-9E32-B10CB28F869E}" destId="{85901407-BE53-479F-BA29-445D6ABAE25C}" srcOrd="1" destOrd="0" presId="urn:microsoft.com/office/officeart/2005/8/layout/cycle4#1"/>
    <dgm:cxn modelId="{3B715EB2-6D56-4E93-95FB-8492632DCCCF}" type="presParOf" srcId="{85901407-BE53-479F-BA29-445D6ABAE25C}" destId="{D5533467-4862-4582-AC20-71B98C9D6612}" srcOrd="0" destOrd="0" presId="urn:microsoft.com/office/officeart/2005/8/layout/cycle4#1"/>
    <dgm:cxn modelId="{C993203C-9D83-4128-8CAC-0E0E07887A54}" type="presParOf" srcId="{85901407-BE53-479F-BA29-445D6ABAE25C}" destId="{CD750AD6-3CA4-4514-8291-7EA5D69474F5}" srcOrd="1" destOrd="0" presId="urn:microsoft.com/office/officeart/2005/8/layout/cycle4#1"/>
    <dgm:cxn modelId="{B6650D9B-42C5-4F58-80B2-47C3E1429D8B}" type="presParOf" srcId="{85901407-BE53-479F-BA29-445D6ABAE25C}" destId="{FDAD4932-101B-4F12-BB65-FE7DBFAECC6A}" srcOrd="2" destOrd="0" presId="urn:microsoft.com/office/officeart/2005/8/layout/cycle4#1"/>
    <dgm:cxn modelId="{839CC3BF-0B4D-44E0-8687-B8325FBE08E3}" type="presParOf" srcId="{85901407-BE53-479F-BA29-445D6ABAE25C}" destId="{C2678DD8-FE94-44BC-93DD-A2DCC83A9FFA}" srcOrd="3" destOrd="0" presId="urn:microsoft.com/office/officeart/2005/8/layout/cycle4#1"/>
    <dgm:cxn modelId="{5E80B78D-BA00-4425-92CB-B054857474EF}" type="presParOf" srcId="{85901407-BE53-479F-BA29-445D6ABAE25C}" destId="{A835BB04-8CE1-452D-AA39-F669455E7EA0}" srcOrd="4" destOrd="0" presId="urn:microsoft.com/office/officeart/2005/8/layout/cycle4#1"/>
    <dgm:cxn modelId="{76A6C344-760D-44E1-96C7-FE6A48C995B4}" type="presParOf" srcId="{C663813D-B028-4FB8-9E32-B10CB28F869E}" destId="{82883FEC-AA9D-4A22-AE3B-4BA34769326E}" srcOrd="2" destOrd="0" presId="urn:microsoft.com/office/officeart/2005/8/layout/cycle4#1"/>
    <dgm:cxn modelId="{C2E40A03-EA06-42EC-93AC-3AA29DAC98B1}" type="presParOf" srcId="{C663813D-B028-4FB8-9E32-B10CB28F869E}" destId="{B9551546-918D-4349-86A6-AE011B166CD9}"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3467-4862-4582-AC20-71B98C9D6612}">
      <dsp:nvSpPr>
        <dsp:cNvPr id="0" name=""/>
        <dsp:cNvSpPr/>
      </dsp:nvSpPr>
      <dsp:spPr>
        <a:xfrm>
          <a:off x="1872733" y="308835"/>
          <a:ext cx="2346064" cy="2346064"/>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ea typeface="+mn-ea"/>
              <a:cs typeface="Arial" pitchFamily="34" charset="0"/>
            </a:rPr>
            <a:t>Contact is not a bargaining tool at the court room door, nor a rights-fest e.g., indirect contact is just as complex.</a:t>
          </a:r>
          <a:endParaRPr lang="en-GB" sz="1400" kern="1200" dirty="0">
            <a:latin typeface="Arial" pitchFamily="34" charset="0"/>
            <a:ea typeface="+mn-ea"/>
            <a:cs typeface="Arial" pitchFamily="34" charset="0"/>
          </a:endParaRPr>
        </a:p>
      </dsp:txBody>
      <dsp:txXfrm>
        <a:off x="2559879" y="995981"/>
        <a:ext cx="1658918" cy="1658918"/>
      </dsp:txXfrm>
    </dsp:sp>
    <dsp:sp modelId="{CD750AD6-3CA4-4514-8291-7EA5D69474F5}">
      <dsp:nvSpPr>
        <dsp:cNvPr id="0" name=""/>
        <dsp:cNvSpPr/>
      </dsp:nvSpPr>
      <dsp:spPr>
        <a:xfrm rot="5400000">
          <a:off x="4327161" y="308835"/>
          <a:ext cx="2346064" cy="2346064"/>
        </a:xfrm>
        <a:prstGeom prst="pieWedg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latin typeface="Arial" pitchFamily="34" charset="0"/>
              <a:ea typeface="+mn-ea"/>
              <a:cs typeface="Arial" pitchFamily="34" charset="0"/>
            </a:rPr>
            <a:t>Interim contact needs are for children, not parents.</a:t>
          </a:r>
          <a:endParaRPr lang="en-GB" sz="1400" kern="1200" dirty="0">
            <a:latin typeface="Arial" pitchFamily="34" charset="0"/>
            <a:ea typeface="+mn-ea"/>
            <a:cs typeface="Arial" pitchFamily="34" charset="0"/>
          </a:endParaRPr>
        </a:p>
      </dsp:txBody>
      <dsp:txXfrm rot="-5400000">
        <a:off x="4327161" y="995981"/>
        <a:ext cx="1658918" cy="1658918"/>
      </dsp:txXfrm>
    </dsp:sp>
    <dsp:sp modelId="{FDAD4932-101B-4F12-BB65-FE7DBFAECC6A}">
      <dsp:nvSpPr>
        <dsp:cNvPr id="0" name=""/>
        <dsp:cNvSpPr/>
      </dsp:nvSpPr>
      <dsp:spPr>
        <a:xfrm rot="10800000">
          <a:off x="4327161" y="2763263"/>
          <a:ext cx="2346064" cy="2346064"/>
        </a:xfrm>
        <a:prstGeom prst="pieWedg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smtClean="0">
              <a:latin typeface="Arial" pitchFamily="34" charset="0"/>
              <a:ea typeface="+mn-ea"/>
              <a:cs typeface="Arial" pitchFamily="34" charset="0"/>
            </a:rPr>
            <a:t>Long-term contact needs should recognise the reality for the 21</a:t>
          </a:r>
          <a:r>
            <a:rPr lang="en-GB" sz="1400" kern="1200" baseline="30000" smtClean="0">
              <a:latin typeface="Arial" pitchFamily="34" charset="0"/>
              <a:ea typeface="+mn-ea"/>
              <a:cs typeface="Arial" pitchFamily="34" charset="0"/>
            </a:rPr>
            <a:t>st</a:t>
          </a:r>
          <a:r>
            <a:rPr lang="en-GB" sz="1400" kern="1200" smtClean="0">
              <a:latin typeface="Arial" pitchFamily="34" charset="0"/>
              <a:ea typeface="+mn-ea"/>
              <a:cs typeface="Arial" pitchFamily="34" charset="0"/>
            </a:rPr>
            <a:t> century child e.g. use of Facetime and Skype.</a:t>
          </a:r>
          <a:endParaRPr lang="en-GB" sz="1400" kern="1200" dirty="0">
            <a:latin typeface="Arial" pitchFamily="34" charset="0"/>
            <a:ea typeface="+mn-ea"/>
            <a:cs typeface="Arial" pitchFamily="34" charset="0"/>
          </a:endParaRPr>
        </a:p>
      </dsp:txBody>
      <dsp:txXfrm rot="10800000">
        <a:off x="4327161" y="2763263"/>
        <a:ext cx="1658918" cy="1658918"/>
      </dsp:txXfrm>
    </dsp:sp>
    <dsp:sp modelId="{C2678DD8-FE94-44BC-93DD-A2DCC83A9FFA}">
      <dsp:nvSpPr>
        <dsp:cNvPr id="0" name=""/>
        <dsp:cNvSpPr/>
      </dsp:nvSpPr>
      <dsp:spPr>
        <a:xfrm rot="16200000">
          <a:off x="1884932" y="2751908"/>
          <a:ext cx="2346064" cy="2346064"/>
        </a:xfrm>
        <a:prstGeom prst="pieWedg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0" tIns="0" rIns="0" bIns="92456" numCol="1" spcCol="1270" anchor="ctr" anchorCtr="0">
          <a:noAutofit/>
        </a:bodyPr>
        <a:lstStyle/>
        <a:p>
          <a:pPr lvl="0" algn="ctr" defTabSz="555625">
            <a:lnSpc>
              <a:spcPct val="90000"/>
            </a:lnSpc>
            <a:spcBef>
              <a:spcPct val="0"/>
            </a:spcBef>
            <a:spcAft>
              <a:spcPct val="35000"/>
            </a:spcAft>
          </a:pPr>
          <a:endParaRPr lang="en-GB" sz="1250" kern="1200" smtClean="0">
            <a:latin typeface="Arial" pitchFamily="34" charset="0"/>
            <a:ea typeface="+mn-ea"/>
            <a:cs typeface="Arial" pitchFamily="34" charset="0"/>
          </a:endParaRPr>
        </a:p>
        <a:p>
          <a:pPr lvl="0" algn="ctr" defTabSz="555625">
            <a:lnSpc>
              <a:spcPct val="90000"/>
            </a:lnSpc>
            <a:spcBef>
              <a:spcPct val="0"/>
            </a:spcBef>
            <a:spcAft>
              <a:spcPct val="35000"/>
            </a:spcAft>
          </a:pPr>
          <a:endParaRPr lang="en-GB" sz="1400" kern="1200" smtClean="0">
            <a:latin typeface="Arial" pitchFamily="34" charset="0"/>
            <a:ea typeface="+mn-ea"/>
            <a:cs typeface="Arial" pitchFamily="34" charset="0"/>
          </a:endParaRPr>
        </a:p>
        <a:p>
          <a:pPr lvl="0" algn="ctr" defTabSz="555625">
            <a:lnSpc>
              <a:spcPct val="90000"/>
            </a:lnSpc>
            <a:spcBef>
              <a:spcPct val="0"/>
            </a:spcBef>
            <a:spcAft>
              <a:spcPct val="35000"/>
            </a:spcAft>
          </a:pPr>
          <a:r>
            <a:rPr lang="en-GB" sz="1400" kern="1200" smtClean="0">
              <a:latin typeface="Arial" pitchFamily="34" charset="0"/>
              <a:ea typeface="+mn-ea"/>
              <a:cs typeface="Arial" pitchFamily="34" charset="0"/>
            </a:rPr>
            <a:t>Contact should not be polarised to mother v father, but should flow from the child’s world, where many children need to stay in touch with siblings and friends as much as parents – the child’s contact network</a:t>
          </a:r>
          <a:r>
            <a:rPr lang="en-GB" sz="1250" kern="1200" smtClean="0">
              <a:latin typeface="Arial" pitchFamily="34" charset="0"/>
              <a:ea typeface="+mn-ea"/>
              <a:cs typeface="Arial" pitchFamily="34" charset="0"/>
            </a:rPr>
            <a:t>.</a:t>
          </a:r>
          <a:endParaRPr lang="en-GB" sz="1250" kern="1200" dirty="0">
            <a:latin typeface="Arial" pitchFamily="34" charset="0"/>
            <a:ea typeface="+mn-ea"/>
            <a:cs typeface="Arial" pitchFamily="34" charset="0"/>
          </a:endParaRPr>
        </a:p>
      </dsp:txBody>
      <dsp:txXfrm rot="5400000">
        <a:off x="2572078" y="2751908"/>
        <a:ext cx="1658918" cy="1658918"/>
      </dsp:txXfrm>
    </dsp:sp>
    <dsp:sp modelId="{82883FEC-AA9D-4A22-AE3B-4BA34769326E}">
      <dsp:nvSpPr>
        <dsp:cNvPr id="0" name=""/>
        <dsp:cNvSpPr/>
      </dsp:nvSpPr>
      <dsp:spPr>
        <a:xfrm>
          <a:off x="3867971" y="2674259"/>
          <a:ext cx="810015" cy="51770"/>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B9551546-918D-4349-86A6-AE011B166CD9}">
      <dsp:nvSpPr>
        <dsp:cNvPr id="0" name=""/>
        <dsp:cNvSpPr/>
      </dsp:nvSpPr>
      <dsp:spPr>
        <a:xfrm rot="5212327">
          <a:off x="3863403" y="2678038"/>
          <a:ext cx="810015" cy="44318"/>
        </a:xfrm>
        <a:prstGeom prst="circular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019C1-18D4-44B2-801B-B7F67EFB5B16}" type="datetimeFigureOut">
              <a:rPr lang="en-GB" smtClean="0"/>
              <a:t>12/07/2017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50240-4A68-40B6-AB3B-1C602002EDED}" type="slidenum">
              <a:rPr lang="en-GB" smtClean="0"/>
              <a:t>‹#›</a:t>
            </a:fld>
            <a:endParaRPr lang="en-GB" dirty="0"/>
          </a:p>
        </p:txBody>
      </p:sp>
    </p:spTree>
    <p:extLst>
      <p:ext uri="{BB962C8B-B14F-4D97-AF65-F5344CB8AC3E}">
        <p14:creationId xmlns:p14="http://schemas.microsoft.com/office/powerpoint/2010/main" val="28691241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8F03E-0223-4BE4-BAAD-A4FB77CFBA26}"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60182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AC26BE-F6A7-41D2-82C9-4A77F883CD59}" type="slidenum">
              <a:rPr lang="en-GB" altLang="en-US" smtClean="0">
                <a:solidFill>
                  <a:prstClr val="black"/>
                </a:solidFill>
                <a:latin typeface="Calibri" panose="020F0502020204030204" pitchFamily="34" charset="0"/>
              </a:rPr>
              <a:pPr/>
              <a:t>3</a:t>
            </a:fld>
            <a:endParaRPr lang="en-GB" altLang="en-US" dirty="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78008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8F03E-0223-4BE4-BAAD-A4FB77CFBA26}"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19252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8F03E-0223-4BE4-BAAD-A4FB77CFBA26}" type="slidenum">
              <a:rPr lang="en-GB" smtClean="0"/>
              <a:t>7</a:t>
            </a:fld>
            <a:endParaRPr lang="en-GB" dirty="0"/>
          </a:p>
        </p:txBody>
      </p:sp>
    </p:spTree>
    <p:extLst>
      <p:ext uri="{BB962C8B-B14F-4D97-AF65-F5344CB8AC3E}">
        <p14:creationId xmlns:p14="http://schemas.microsoft.com/office/powerpoint/2010/main" val="33394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8F03E-0223-4BE4-BAAD-A4FB77CFBA26}"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56013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48F03E-0223-4BE4-BAAD-A4FB77CFBA26}"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296176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239331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294077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2"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61621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6500" y="3648079"/>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5" name="Rectangle 4"/>
          <p:cNvSpPr/>
          <p:nvPr/>
        </p:nvSpPr>
        <p:spPr>
          <a:xfrm>
            <a:off x="1219200" y="5048251"/>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6" name="Rectangle 5"/>
          <p:cNvSpPr/>
          <p:nvPr/>
        </p:nvSpPr>
        <p:spPr>
          <a:xfrm>
            <a:off x="1206500" y="3648079"/>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7" name="Rectangle 6"/>
          <p:cNvSpPr/>
          <p:nvPr/>
        </p:nvSpPr>
        <p:spPr>
          <a:xfrm>
            <a:off x="1219200" y="5048251"/>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10"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3204" y="333380"/>
            <a:ext cx="364701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625600" y="5124451"/>
            <a:ext cx="9144000" cy="533400"/>
          </a:xfrm>
        </p:spPr>
        <p:txBody>
          <a:bodyPr/>
          <a:lstStyle>
            <a:lvl1pPr marL="0" indent="0" algn="r">
              <a:buNone/>
              <a:defRPr sz="2000">
                <a:solidFill>
                  <a:schemeClr val="tx2"/>
                </a:solidFill>
                <a:latin typeface="+mj-lt"/>
                <a:ea typeface="+mj-ea"/>
                <a:cs typeface="+mj-cs"/>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2450930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219200"/>
            <a:ext cx="109728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66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19200" y="2819404"/>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5" name="Rectangle 4"/>
          <p:cNvSpPr/>
          <p:nvPr/>
        </p:nvSpPr>
        <p:spPr>
          <a:xfrm>
            <a:off x="1219200" y="2819404"/>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600" y="2971800"/>
            <a:ext cx="9144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44935125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219200"/>
            <a:ext cx="5388864"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176264" y="1216152"/>
            <a:ext cx="5388864"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9918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7604"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9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197600" y="2133600"/>
            <a:ext cx="538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466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3257520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3" name="Isosceles Triangle 2"/>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4"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6" name="Straight Connector 11"/>
          <p:cNvSpPr>
            <a:spLocks noChangeShapeType="1"/>
          </p:cNvSpPr>
          <p:nvPr/>
        </p:nvSpPr>
        <p:spPr bwMode="auto">
          <a:xfrm rot="5400000">
            <a:off x="5220232" y="3324227"/>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7" name="Isosceles Triangle 6"/>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8432800" y="1219204"/>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1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9116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63744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0"/>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6" name="Isosceles Triangle 5"/>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7" name="Rectangle 6"/>
          <p:cNvSpPr/>
          <p:nvPr/>
        </p:nvSpPr>
        <p:spPr>
          <a:xfrm>
            <a:off x="609604"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500856"/>
            <a:ext cx="10972800" cy="674688"/>
          </a:xfrm>
          <a:ln>
            <a:solidFill>
              <a:schemeClr val="accent1"/>
            </a:solidFill>
          </a:ln>
        </p:spPr>
        <p:txBody>
          <a:bodyPr lIns="274313"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609600" y="1905000"/>
            <a:ext cx="10972800" cy="4270248"/>
          </a:xfrm>
          <a:solidFill>
            <a:schemeClr val="bg1"/>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500"/>
            </a:lvl1pPr>
            <a:lvl2pPr>
              <a:defRPr sz="1200"/>
            </a:lvl2pPr>
            <a:lvl3pPr>
              <a:defRPr sz="1100"/>
            </a:lvl3pPr>
            <a:lvl4pPr>
              <a:defRPr sz="900"/>
            </a:lvl4pPr>
            <a:lvl5pPr>
              <a:defRPr sz="900"/>
            </a:lvl5pPr>
          </a:lstStyle>
          <a:p>
            <a:pPr lvl="0"/>
            <a:r>
              <a:rPr lang="en-US" smtClean="0"/>
              <a:t>Click to edit Master text styles</a:t>
            </a:r>
          </a:p>
        </p:txBody>
      </p:sp>
    </p:spTree>
    <p:extLst>
      <p:ext uri="{BB962C8B-B14F-4D97-AF65-F5344CB8AC3E}">
        <p14:creationId xmlns:p14="http://schemas.microsoft.com/office/powerpoint/2010/main" val="1324965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060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5" name="Isosceles Triangle 4"/>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
        <p:nvSpPr>
          <p:cNvPr id="6" name="Straight Connector 12"/>
          <p:cNvSpPr>
            <a:spLocks noChangeShapeType="1"/>
          </p:cNvSpPr>
          <p:nvPr/>
        </p:nvSpPr>
        <p:spPr bwMode="auto">
          <a:xfrm rot="5400000">
            <a:off x="581607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9" y="6092828"/>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42"/>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61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5" name="Rectangle 4"/>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6" name="Rectangle 5"/>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7" name="Rectangle 6"/>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10"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3201" y="333376"/>
            <a:ext cx="364701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809016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09600" y="1219200"/>
            <a:ext cx="109728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9352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1219200" y="2819401"/>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5" name="Rectangle 4"/>
          <p:cNvSpPr/>
          <p:nvPr/>
        </p:nvSpPr>
        <p:spPr>
          <a:xfrm>
            <a:off x="1219200" y="2819401"/>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6"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600" y="2971800"/>
            <a:ext cx="9144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727200" y="4267200"/>
            <a:ext cx="90424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Tree>
    <p:extLst>
      <p:ext uri="{BB962C8B-B14F-4D97-AF65-F5344CB8AC3E}">
        <p14:creationId xmlns:p14="http://schemas.microsoft.com/office/powerpoint/2010/main" val="165880818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219200"/>
            <a:ext cx="5388864"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176264" y="1216152"/>
            <a:ext cx="5388864"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7340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197600" y="2133600"/>
            <a:ext cx="538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7736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4"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914400"/>
          </a:xfrm>
        </p:spPr>
        <p:txBody>
          <a:bodyPr/>
          <a:lstStyle/>
          <a:p>
            <a:r>
              <a:rPr lang="en-US" smtClean="0"/>
              <a:t>Click to edit Master title style</a:t>
            </a:r>
            <a:endParaRPr lang="en-US"/>
          </a:p>
        </p:txBody>
      </p:sp>
    </p:spTree>
    <p:extLst>
      <p:ext uri="{BB962C8B-B14F-4D97-AF65-F5344CB8AC3E}">
        <p14:creationId xmlns:p14="http://schemas.microsoft.com/office/powerpoint/2010/main" val="300539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3" name="Isosceles Triangle 2"/>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4"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0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644332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6" name="Straight Connector 11"/>
          <p:cNvSpPr>
            <a:spLocks noChangeShapeType="1"/>
          </p:cNvSpPr>
          <p:nvPr/>
        </p:nvSpPr>
        <p:spPr bwMode="auto">
          <a:xfrm rot="5400000">
            <a:off x="5220229"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7" name="Isosceles Triangle 6"/>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432800" y="304800"/>
            <a:ext cx="33528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406400" y="304800"/>
            <a:ext cx="762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28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0"/>
          <p:cNvSpPr>
            <a:spLocks noChangeShapeType="1"/>
          </p:cNvSpPr>
          <p:nvPr userDrawn="1"/>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6" name="Isosceles Triangle 5"/>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7" name="Rectangle 6"/>
          <p:cNvSpPr/>
          <p:nvPr/>
        </p:nvSpPr>
        <p:spPr>
          <a:xfrm>
            <a:off x="609601" y="500063"/>
            <a:ext cx="24341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pic>
        <p:nvPicPr>
          <p:cNvPr id="8"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609600" y="1905000"/>
            <a:ext cx="10972800" cy="4270248"/>
          </a:xfrm>
          <a:solidFill>
            <a:schemeClr val="bg1"/>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1219200"/>
            <a:ext cx="109728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Tree>
    <p:extLst>
      <p:ext uri="{BB962C8B-B14F-4D97-AF65-F5344CB8AC3E}">
        <p14:creationId xmlns:p14="http://schemas.microsoft.com/office/powerpoint/2010/main" val="10318571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1433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5" name="Isosceles Triangle 4"/>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
        <p:nvSpPr>
          <p:cNvPr id="6" name="Straight Connector 12"/>
          <p:cNvSpPr>
            <a:spLocks noChangeShapeType="1"/>
          </p:cNvSpPr>
          <p:nvPr/>
        </p:nvSpPr>
        <p:spPr bwMode="auto">
          <a:xfrm rot="5400000">
            <a:off x="5816071"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pic>
        <p:nvPicPr>
          <p:cNvPr id="7"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7767"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577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385" y="4581525"/>
            <a:ext cx="583776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3201" y="333376"/>
            <a:ext cx="364701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897467" y="1484313"/>
            <a:ext cx="10363200" cy="792162"/>
          </a:xfrm>
        </p:spPr>
        <p:txBody>
          <a:bodyPr/>
          <a:lstStyle>
            <a:lvl1pPr>
              <a:defRPr/>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897467" y="2420939"/>
            <a:ext cx="8534400" cy="1150937"/>
          </a:xfrm>
        </p:spPr>
        <p:txBody>
          <a:bodyPr/>
          <a:lstStyle>
            <a:lvl1pPr>
              <a:defRPr>
                <a:solidFill>
                  <a:schemeClr val="tx1"/>
                </a:solidFill>
              </a:defRPr>
            </a:lvl1pPr>
          </a:lstStyle>
          <a:p>
            <a:pPr lvl="0"/>
            <a:r>
              <a:rPr lang="en-GB" noProof="0" smtClean="0"/>
              <a:t>Click to edit Master subtitle style</a:t>
            </a:r>
          </a:p>
        </p:txBody>
      </p:sp>
    </p:spTree>
    <p:extLst>
      <p:ext uri="{BB962C8B-B14F-4D97-AF65-F5344CB8AC3E}">
        <p14:creationId xmlns:p14="http://schemas.microsoft.com/office/powerpoint/2010/main" val="1360069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096001"/>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25442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7821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119813"/>
            <a:ext cx="219286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628775"/>
            <a:ext cx="50800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28775"/>
            <a:ext cx="508000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6827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2100" y="611187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85399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11187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52058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1591051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09282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80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089651"/>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09634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102351"/>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2743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111876"/>
            <a:ext cx="219286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23513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433" y="6110288"/>
            <a:ext cx="219286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86800" y="549276"/>
            <a:ext cx="2590800" cy="54006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549276"/>
            <a:ext cx="75692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250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1490500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26187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169348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299897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24626-C121-4E3F-BF0F-CF01282D00AD}" type="datetimeFigureOut">
              <a:rPr lang="en-GB" smtClean="0"/>
              <a:t>12/07/2017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2D05D9-9156-465D-AB25-FF99CCD98B7F}" type="slidenum">
              <a:rPr lang="en-GB" smtClean="0"/>
              <a:t>‹#›</a:t>
            </a:fld>
            <a:endParaRPr lang="en-GB" dirty="0"/>
          </a:p>
        </p:txBody>
      </p:sp>
    </p:spTree>
    <p:extLst>
      <p:ext uri="{BB962C8B-B14F-4D97-AF65-F5344CB8AC3E}">
        <p14:creationId xmlns:p14="http://schemas.microsoft.com/office/powerpoint/2010/main" val="150071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38" tIns="45719" rIns="91438" bIns="4571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75324626-C121-4E3F-BF0F-CF01282D00AD}" type="datetimeFigureOut">
              <a:rPr lang="en-GB" smtClean="0"/>
              <a:t>12/07/2017</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022D05D9-9156-465D-AB25-FF99CCD98B7F}" type="slidenum">
              <a:rPr lang="en-GB" smtClean="0"/>
              <a:t>‹#›</a:t>
            </a:fld>
            <a:endParaRPr lang="en-GB" dirty="0"/>
          </a:p>
        </p:txBody>
      </p:sp>
    </p:spTree>
    <p:extLst>
      <p:ext uri="{BB962C8B-B14F-4D97-AF65-F5344CB8AC3E}">
        <p14:creationId xmlns:p14="http://schemas.microsoft.com/office/powerpoint/2010/main" val="1173278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09600" y="1219200"/>
            <a:ext cx="10972800" cy="491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534404" y="6356354"/>
            <a:ext cx="3052233" cy="365125"/>
          </a:xfrm>
          <a:prstGeom prst="rect">
            <a:avLst/>
          </a:prstGeom>
        </p:spPr>
        <p:txBody>
          <a:bodyPr vert="horz" lIns="91438" tIns="45719" rIns="91438" bIns="45719"/>
          <a:lstStyle>
            <a:lvl1pPr algn="l" eaLnBrk="1" fontAlgn="auto" latinLnBrk="0" hangingPunct="1">
              <a:spcBef>
                <a:spcPts val="0"/>
              </a:spcBef>
              <a:spcAft>
                <a:spcPts val="0"/>
              </a:spcAft>
              <a:defRPr kumimoji="0" sz="1500">
                <a:solidFill>
                  <a:schemeClr val="tx2"/>
                </a:solidFill>
                <a:latin typeface="+mn-lt"/>
              </a:defRPr>
            </a:lvl1pPr>
          </a:lstStyle>
          <a:p>
            <a:pPr>
              <a:defRPr/>
            </a:pPr>
            <a:fld id="{AC582FB6-E43F-40B8-AE42-6FAB729B8DFC}" type="datetimeFigureOut">
              <a:rPr lang="en-US">
                <a:solidFill>
                  <a:srgbClr val="7030A0"/>
                </a:solidFill>
              </a:rPr>
              <a:pPr>
                <a:defRPr/>
              </a:pPr>
              <a:t>7/12/2017</a:t>
            </a:fld>
            <a:endParaRPr lang="en-US" dirty="0">
              <a:solidFill>
                <a:srgbClr val="7030A0"/>
              </a:solidFill>
            </a:endParaRPr>
          </a:p>
        </p:txBody>
      </p:sp>
      <p:sp>
        <p:nvSpPr>
          <p:cNvPr id="3" name="Footer Placeholder 2"/>
          <p:cNvSpPr>
            <a:spLocks noGrp="1"/>
          </p:cNvSpPr>
          <p:nvPr>
            <p:ph type="ftr" sz="quarter" idx="3"/>
          </p:nvPr>
        </p:nvSpPr>
        <p:spPr>
          <a:xfrm>
            <a:off x="3865033" y="6356354"/>
            <a:ext cx="4673600" cy="365125"/>
          </a:xfrm>
          <a:prstGeom prst="rect">
            <a:avLst/>
          </a:prstGeom>
        </p:spPr>
        <p:txBody>
          <a:bodyPr vert="horz" lIns="91438" tIns="45719" rIns="91438" bIns="45719"/>
          <a:lstStyle>
            <a:lvl1pPr algn="r" eaLnBrk="1" fontAlgn="auto" latinLnBrk="0" hangingPunct="1">
              <a:spcBef>
                <a:spcPts val="0"/>
              </a:spcBef>
              <a:spcAft>
                <a:spcPts val="0"/>
              </a:spcAft>
              <a:defRPr kumimoji="0" sz="1500">
                <a:solidFill>
                  <a:schemeClr val="tx2"/>
                </a:solidFill>
                <a:latin typeface="+mn-lt"/>
              </a:defRPr>
            </a:lvl1pPr>
          </a:lstStyle>
          <a:p>
            <a:pPr>
              <a:defRPr/>
            </a:pPr>
            <a:endParaRPr lang="en-US">
              <a:solidFill>
                <a:srgbClr val="7030A0"/>
              </a:solidFill>
            </a:endParaRPr>
          </a:p>
        </p:txBody>
      </p:sp>
      <p:sp>
        <p:nvSpPr>
          <p:cNvPr id="23" name="Slide Number Placeholder 22"/>
          <p:cNvSpPr>
            <a:spLocks noGrp="1"/>
          </p:cNvSpPr>
          <p:nvPr>
            <p:ph type="sldNum" sz="quarter" idx="4"/>
          </p:nvPr>
        </p:nvSpPr>
        <p:spPr>
          <a:xfrm>
            <a:off x="817033" y="6356354"/>
            <a:ext cx="2641600" cy="365125"/>
          </a:xfrm>
          <a:prstGeom prst="rect">
            <a:avLst/>
          </a:prstGeom>
        </p:spPr>
        <p:txBody>
          <a:bodyPr vert="horz" wrap="square" lIns="91438" tIns="45719" rIns="91438" bIns="45719" numCol="1" anchor="t" anchorCtr="0" compatLnSpc="1">
            <a:prstTxWarp prst="textNoShape">
              <a:avLst/>
            </a:prstTxWarp>
          </a:bodyPr>
          <a:lstStyle>
            <a:lvl1pPr eaLnBrk="1" hangingPunct="1">
              <a:defRPr sz="1500">
                <a:solidFill>
                  <a:schemeClr val="tx2"/>
                </a:solidFill>
              </a:defRPr>
            </a:lvl1pPr>
          </a:lstStyle>
          <a:p>
            <a:pPr fontAlgn="base">
              <a:spcBef>
                <a:spcPct val="0"/>
              </a:spcBef>
              <a:spcAft>
                <a:spcPct val="0"/>
              </a:spcAft>
              <a:defRPr/>
            </a:pPr>
            <a:fld id="{50B5D1ED-892D-4169-9B80-C8964BC4E7C2}" type="slidenum">
              <a:rPr lang="en-US" altLang="en-US">
                <a:solidFill>
                  <a:srgbClr val="7030A0"/>
                </a:solidFill>
              </a:rPr>
              <a:pPr fontAlgn="base">
                <a:spcBef>
                  <a:spcPct val="0"/>
                </a:spcBef>
                <a:spcAft>
                  <a:spcPct val="0"/>
                </a:spcAft>
                <a:defRPr/>
              </a:pPr>
              <a:t>‹#›</a:t>
            </a:fld>
            <a:endParaRPr lang="en-US" altLang="en-US" dirty="0">
              <a:solidFill>
                <a:srgbClr val="7030A0"/>
              </a:solidFill>
            </a:endParaRPr>
          </a:p>
        </p:txBody>
      </p:sp>
      <p:sp>
        <p:nvSpPr>
          <p:cNvPr id="1031"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lIns="91438" tIns="45719" rIns="91438" bIns="45719"/>
          <a:lstStyle/>
          <a:p>
            <a:pPr eaLnBrk="0" fontAlgn="base" hangingPunct="0">
              <a:spcBef>
                <a:spcPct val="0"/>
              </a:spcBef>
              <a:spcAft>
                <a:spcPct val="0"/>
              </a:spcAft>
            </a:pPr>
            <a:endParaRPr lang="en-GB">
              <a:solidFill>
                <a:srgbClr val="404040"/>
              </a:solidFill>
            </a:endParaRPr>
          </a:p>
        </p:txBody>
      </p:sp>
      <p:sp>
        <p:nvSpPr>
          <p:cNvPr id="10" name="Isosceles Triangle 9"/>
          <p:cNvSpPr>
            <a:spLocks noChangeAspect="1"/>
          </p:cNvSpPr>
          <p:nvPr/>
        </p:nvSpPr>
        <p:spPr>
          <a:xfrm rot="5400000">
            <a:off x="590551" y="6447369"/>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9" rIns="91438" bIns="45719" anchor="ctr"/>
          <a:lstStyle/>
          <a:p>
            <a:pPr algn="ctr">
              <a:defRPr/>
            </a:pPr>
            <a:endParaRPr lang="en-US" dirty="0">
              <a:solidFill>
                <a:srgbClr val="FFFFFF"/>
              </a:solidFill>
            </a:endParaRPr>
          </a:p>
        </p:txBody>
      </p:sp>
    </p:spTree>
    <p:extLst>
      <p:ext uri="{BB962C8B-B14F-4D97-AF65-F5344CB8AC3E}">
        <p14:creationId xmlns:p14="http://schemas.microsoft.com/office/powerpoint/2010/main" val="3833382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189" algn="l" rtl="0" fontAlgn="base">
        <a:spcBef>
          <a:spcPct val="0"/>
        </a:spcBef>
        <a:spcAft>
          <a:spcPct val="0"/>
        </a:spcAft>
        <a:defRPr sz="3200">
          <a:solidFill>
            <a:schemeClr val="tx2"/>
          </a:solidFill>
          <a:latin typeface="Arial" charset="0"/>
        </a:defRPr>
      </a:lvl6pPr>
      <a:lvl7pPr marL="914377" algn="l" rtl="0" fontAlgn="base">
        <a:spcBef>
          <a:spcPct val="0"/>
        </a:spcBef>
        <a:spcAft>
          <a:spcPct val="0"/>
        </a:spcAft>
        <a:defRPr sz="3200">
          <a:solidFill>
            <a:schemeClr val="tx2"/>
          </a:solidFill>
          <a:latin typeface="Arial" charset="0"/>
        </a:defRPr>
      </a:lvl7pPr>
      <a:lvl8pPr marL="1371566" algn="l" rtl="0" fontAlgn="base">
        <a:spcBef>
          <a:spcPct val="0"/>
        </a:spcBef>
        <a:spcAft>
          <a:spcPct val="0"/>
        </a:spcAft>
        <a:defRPr sz="3200">
          <a:solidFill>
            <a:schemeClr val="tx2"/>
          </a:solidFill>
          <a:latin typeface="Arial" charset="0"/>
        </a:defRPr>
      </a:lvl8pPr>
      <a:lvl9pPr marL="1828754" algn="l" rtl="0" fontAlgn="base">
        <a:spcBef>
          <a:spcPct val="0"/>
        </a:spcBef>
        <a:spcAft>
          <a:spcPct val="0"/>
        </a:spcAft>
        <a:defRPr sz="3200">
          <a:solidFill>
            <a:schemeClr val="tx2"/>
          </a:solidFill>
          <a:latin typeface="Arial" charset="0"/>
        </a:defRPr>
      </a:lvl9pPr>
    </p:titleStyle>
    <p:bodyStyle>
      <a:lvl1pPr marL="273044" indent="-273044" algn="l" rtl="0" eaLnBrk="0" fontAlgn="base" hangingPunct="0">
        <a:spcBef>
          <a:spcPts val="600"/>
        </a:spcBef>
        <a:spcAft>
          <a:spcPct val="0"/>
        </a:spcAft>
        <a:buClr>
          <a:schemeClr val="accent1"/>
        </a:buClr>
        <a:buSzPct val="76000"/>
        <a:buFont typeface="Wingdings 3" panose="05040102010807070707" pitchFamily="18" charset="2"/>
        <a:buChar char=""/>
        <a:defRPr sz="2700" kern="1200">
          <a:solidFill>
            <a:schemeClr val="tx1"/>
          </a:solidFill>
          <a:latin typeface="+mn-lt"/>
          <a:ea typeface="+mn-ea"/>
          <a:cs typeface="+mn-cs"/>
        </a:defRPr>
      </a:lvl1pPr>
      <a:lvl2pPr marL="547674" indent="-273044"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05" indent="-228594"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35" indent="-228594" algn="l" rtl="0" eaLnBrk="0" fontAlgn="base" hangingPunct="0">
        <a:spcBef>
          <a:spcPts val="400"/>
        </a:spcBef>
        <a:spcAft>
          <a:spcPct val="0"/>
        </a:spcAft>
        <a:buClr>
          <a:srgbClr val="2A7B2E"/>
        </a:buClr>
        <a:buSzPct val="70000"/>
        <a:buFont typeface="Wingdings" panose="05000000000000000000" pitchFamily="2" charset="2"/>
        <a:buChar char=""/>
        <a:defRPr kern="1200">
          <a:solidFill>
            <a:schemeClr val="tx1"/>
          </a:solidFill>
          <a:latin typeface="+mn-lt"/>
          <a:ea typeface="+mn-ea"/>
          <a:cs typeface="+mn-cs"/>
        </a:defRPr>
      </a:lvl4pPr>
      <a:lvl5pPr marL="1371566" indent="-228594"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879" indent="-182875"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754" indent="-182875" algn="l" rtl="0" eaLnBrk="1" latinLnBrk="0" hangingPunct="1">
        <a:spcBef>
          <a:spcPts val="300"/>
        </a:spcBef>
        <a:buClr>
          <a:srgbClr val="727CA3">
            <a:shade val="75000"/>
          </a:srgbClr>
        </a:buClr>
        <a:buSzPct val="75000"/>
        <a:buFont typeface="Wingdings 3"/>
        <a:buChar char=""/>
        <a:defRPr kumimoji="0" lang="en-US" sz="1500" kern="1200" smtClean="0">
          <a:solidFill>
            <a:schemeClr val="tx1"/>
          </a:solidFill>
          <a:latin typeface="+mn-lt"/>
          <a:ea typeface="+mn-ea"/>
          <a:cs typeface="+mn-cs"/>
        </a:defRPr>
      </a:lvl7pPr>
      <a:lvl8pPr marL="2011630" indent="-182875" algn="l" rtl="0" eaLnBrk="1" latinLnBrk="0" hangingPunct="1">
        <a:spcBef>
          <a:spcPts val="300"/>
        </a:spcBef>
        <a:buClr>
          <a:prstClr val="white">
            <a:shade val="50000"/>
          </a:prstClr>
        </a:buClr>
        <a:buSzPct val="75000"/>
        <a:buFont typeface="Wingdings 3"/>
        <a:buChar char=""/>
        <a:defRPr kumimoji="0" lang="en-US" sz="1500" kern="1200" smtClean="0">
          <a:solidFill>
            <a:schemeClr val="tx1"/>
          </a:solidFill>
          <a:latin typeface="+mn-lt"/>
          <a:ea typeface="+mn-ea"/>
          <a:cs typeface="+mn-cs"/>
        </a:defRPr>
      </a:lvl8pPr>
      <a:lvl9pPr marL="2194505" indent="-182875"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8534401" y="6356351"/>
            <a:ext cx="3052233"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defTabSz="914400">
              <a:defRPr/>
            </a:pPr>
            <a:fld id="{AC9F5C3D-F2E8-4B48-B3C2-86FEFFDFCB82}" type="datetimeFigureOut">
              <a:rPr lang="en-US" smtClean="0">
                <a:solidFill>
                  <a:srgbClr val="7030A0"/>
                </a:solidFill>
              </a:rPr>
              <a:pPr defTabSz="914400">
                <a:defRPr/>
              </a:pPr>
              <a:t>7/12/2017</a:t>
            </a:fld>
            <a:endParaRPr lang="en-US">
              <a:solidFill>
                <a:srgbClr val="7030A0"/>
              </a:solidFill>
            </a:endParaRPr>
          </a:p>
        </p:txBody>
      </p:sp>
      <p:sp>
        <p:nvSpPr>
          <p:cNvPr id="3" name="Footer Placeholder 2"/>
          <p:cNvSpPr>
            <a:spLocks noGrp="1"/>
          </p:cNvSpPr>
          <p:nvPr>
            <p:ph type="ftr" sz="quarter" idx="3"/>
          </p:nvPr>
        </p:nvSpPr>
        <p:spPr>
          <a:xfrm>
            <a:off x="3865033" y="6356351"/>
            <a:ext cx="46736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defRPr>
            </a:lvl1pPr>
          </a:lstStyle>
          <a:p>
            <a:pPr defTabSz="914400">
              <a:defRPr/>
            </a:pPr>
            <a:endParaRPr lang="en-US">
              <a:solidFill>
                <a:srgbClr val="7030A0"/>
              </a:solidFill>
            </a:endParaRPr>
          </a:p>
        </p:txBody>
      </p:sp>
      <p:sp>
        <p:nvSpPr>
          <p:cNvPr id="23" name="Slide Number Placeholder 22"/>
          <p:cNvSpPr>
            <a:spLocks noGrp="1"/>
          </p:cNvSpPr>
          <p:nvPr>
            <p:ph type="sldNum" sz="quarter" idx="4"/>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defTabSz="914400" fontAlgn="base">
              <a:spcBef>
                <a:spcPct val="0"/>
              </a:spcBef>
              <a:spcAft>
                <a:spcPct val="0"/>
              </a:spcAft>
              <a:defRPr/>
            </a:pPr>
            <a:fld id="{5F0DE8CF-9FDE-4219-95E7-28728CA24E1B}" type="slidenum">
              <a:rPr lang="en-US" altLang="en-US" smtClean="0">
                <a:solidFill>
                  <a:srgbClr val="7030A0"/>
                </a:solidFill>
              </a:rPr>
              <a:pPr defTabSz="914400" fontAlgn="base">
                <a:spcBef>
                  <a:spcPct val="0"/>
                </a:spcBef>
                <a:spcAft>
                  <a:spcPct val="0"/>
                </a:spcAft>
                <a:defRPr/>
              </a:pPr>
              <a:t>‹#›</a:t>
            </a:fld>
            <a:endParaRPr lang="en-US" altLang="en-US">
              <a:solidFill>
                <a:srgbClr val="7030A0"/>
              </a:solidFill>
            </a:endParaRPr>
          </a:p>
        </p:txBody>
      </p:sp>
      <p:sp>
        <p:nvSpPr>
          <p:cNvPr id="1031" name="Straight Connector 27"/>
          <p:cNvSpPr>
            <a:spLocks noChangeShapeType="1"/>
          </p:cNvSpPr>
          <p:nvPr/>
        </p:nvSpPr>
        <p:spPr bwMode="auto">
          <a:xfrm>
            <a:off x="609600" y="6353175"/>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1032" name="Straight Connector 28"/>
          <p:cNvSpPr>
            <a:spLocks noChangeShapeType="1"/>
          </p:cNvSpPr>
          <p:nvPr/>
        </p:nvSpPr>
        <p:spPr bwMode="auto">
          <a:xfrm>
            <a:off x="609600" y="1143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GB" sz="1800" smtClean="0">
              <a:solidFill>
                <a:srgbClr val="404040"/>
              </a:solidFill>
            </a:endParaRPr>
          </a:p>
        </p:txBody>
      </p:sp>
      <p:sp>
        <p:nvSpPr>
          <p:cNvPr id="10" name="Isosceles Triangle 9"/>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sz="1800">
              <a:solidFill>
                <a:srgbClr val="FFFFFF"/>
              </a:solidFill>
            </a:endParaRPr>
          </a:p>
        </p:txBody>
      </p:sp>
    </p:spTree>
    <p:extLst>
      <p:ext uri="{BB962C8B-B14F-4D97-AF65-F5344CB8AC3E}">
        <p14:creationId xmlns:p14="http://schemas.microsoft.com/office/powerpoint/2010/main" val="1930532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2A7B2E"/>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549276"/>
            <a:ext cx="10363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914400" y="1628775"/>
            <a:ext cx="103632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extLst>
      <p:ext uri="{BB962C8B-B14F-4D97-AF65-F5344CB8AC3E}">
        <p14:creationId xmlns:p14="http://schemas.microsoft.com/office/powerpoint/2010/main" val="1053694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spcBef>
          <a:spcPct val="0"/>
        </a:spcBef>
        <a:spcAft>
          <a:spcPct val="0"/>
        </a:spcAft>
        <a:defRPr sz="300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40000"/>
        </a:spcBef>
        <a:spcAft>
          <a:spcPct val="0"/>
        </a:spcAft>
        <a:defRPr sz="2000">
          <a:solidFill>
            <a:schemeClr val="tx2"/>
          </a:solidFill>
          <a:latin typeface="+mn-lt"/>
          <a:ea typeface="+mn-ea"/>
          <a:cs typeface="+mn-cs"/>
        </a:defRPr>
      </a:lvl1pPr>
      <a:lvl2pPr marL="179388" indent="-177800" algn="l" rtl="0" eaLnBrk="0" fontAlgn="base" hangingPunct="0">
        <a:spcBef>
          <a:spcPct val="40000"/>
        </a:spcBef>
        <a:spcAft>
          <a:spcPct val="0"/>
        </a:spcAft>
        <a:buClr>
          <a:schemeClr val="tx1"/>
        </a:buClr>
        <a:buFont typeface="Wingdings" panose="05000000000000000000" pitchFamily="2" charset="2"/>
        <a:buChar char=""/>
        <a:defRPr sz="2000">
          <a:solidFill>
            <a:schemeClr val="tx1"/>
          </a:solidFill>
          <a:latin typeface="+mn-lt"/>
        </a:defRPr>
      </a:lvl2pPr>
      <a:lvl3pPr marL="358775" indent="-177800" algn="l" rtl="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mn-lt"/>
        </a:defRPr>
      </a:lvl3pPr>
      <a:lvl4pPr marL="538163" indent="-177800" algn="l" rtl="0" eaLnBrk="0" fontAlgn="base" hangingPunct="0">
        <a:spcBef>
          <a:spcPct val="40000"/>
        </a:spcBef>
        <a:spcAft>
          <a:spcPct val="0"/>
        </a:spcAft>
        <a:buClr>
          <a:schemeClr val="tx1"/>
        </a:buClr>
        <a:buFont typeface="Wingdings" panose="05000000000000000000" pitchFamily="2" charset="2"/>
        <a:buChar char=""/>
        <a:defRPr sz="2000">
          <a:solidFill>
            <a:schemeClr val="tx1"/>
          </a:solidFill>
          <a:latin typeface="+mn-lt"/>
        </a:defRPr>
      </a:lvl4pPr>
      <a:lvl5pPr marL="717550" indent="-177800" algn="l" rtl="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mn-lt"/>
        </a:defRPr>
      </a:lvl5pPr>
      <a:lvl6pPr marL="1174750" indent="-177800" algn="l" rtl="0" fontAlgn="base">
        <a:spcBef>
          <a:spcPct val="40000"/>
        </a:spcBef>
        <a:spcAft>
          <a:spcPct val="0"/>
        </a:spcAft>
        <a:buClr>
          <a:schemeClr val="tx1"/>
        </a:buClr>
        <a:buSzPct val="85000"/>
        <a:buFont typeface="Arial" charset="0"/>
        <a:buChar char="–"/>
        <a:defRPr sz="2000">
          <a:solidFill>
            <a:schemeClr val="tx1"/>
          </a:solidFill>
          <a:latin typeface="+mn-lt"/>
        </a:defRPr>
      </a:lvl6pPr>
      <a:lvl7pPr marL="1631950" indent="-177800" algn="l" rtl="0" fontAlgn="base">
        <a:spcBef>
          <a:spcPct val="40000"/>
        </a:spcBef>
        <a:spcAft>
          <a:spcPct val="0"/>
        </a:spcAft>
        <a:buClr>
          <a:schemeClr val="tx1"/>
        </a:buClr>
        <a:buSzPct val="85000"/>
        <a:buFont typeface="Arial" charset="0"/>
        <a:buChar char="–"/>
        <a:defRPr sz="2000">
          <a:solidFill>
            <a:schemeClr val="tx1"/>
          </a:solidFill>
          <a:latin typeface="+mn-lt"/>
        </a:defRPr>
      </a:lvl7pPr>
      <a:lvl8pPr marL="2089150" indent="-177800" algn="l" rtl="0" fontAlgn="base">
        <a:spcBef>
          <a:spcPct val="40000"/>
        </a:spcBef>
        <a:spcAft>
          <a:spcPct val="0"/>
        </a:spcAft>
        <a:buClr>
          <a:schemeClr val="tx1"/>
        </a:buClr>
        <a:buSzPct val="85000"/>
        <a:buFont typeface="Arial" charset="0"/>
        <a:buChar char="–"/>
        <a:defRPr sz="2000">
          <a:solidFill>
            <a:schemeClr val="tx1"/>
          </a:solidFill>
          <a:latin typeface="+mn-lt"/>
        </a:defRPr>
      </a:lvl8pPr>
      <a:lvl9pPr marL="2546350" indent="-177800" algn="l" rtl="0" fontAlgn="base">
        <a:spcBef>
          <a:spcPct val="40000"/>
        </a:spcBef>
        <a:spcAft>
          <a:spcPct val="0"/>
        </a:spcAft>
        <a:buClr>
          <a:schemeClr val="tx1"/>
        </a:buClr>
        <a:buSzPct val="85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39186" y="2409245"/>
            <a:ext cx="9700592" cy="1569660"/>
          </a:xfrm>
          <a:prstGeom prst="rect">
            <a:avLst/>
          </a:prstGeom>
          <a:noFill/>
        </p:spPr>
        <p:txBody>
          <a:bodyPr wrap="square" rtlCol="0">
            <a:spAutoFit/>
          </a:bodyPr>
          <a:lstStyle/>
          <a:p>
            <a:r>
              <a:rPr lang="en-GB" sz="4800" b="1" dirty="0" smtClean="0">
                <a:solidFill>
                  <a:srgbClr val="C00000"/>
                </a:solidFill>
                <a:latin typeface="TradeGothic" panose="020B0800000000000000" pitchFamily="34" charset="0"/>
              </a:rPr>
              <a:t>Children First </a:t>
            </a:r>
          </a:p>
          <a:p>
            <a:r>
              <a:rPr lang="en-GB" sz="4800" b="1" dirty="0" smtClean="0">
                <a:solidFill>
                  <a:srgbClr val="C00000"/>
                </a:solidFill>
                <a:latin typeface="TradeGothic" panose="020B0800000000000000" pitchFamily="34" charset="0"/>
              </a:rPr>
              <a:t>Early Permanence Seminar Series </a:t>
            </a:r>
          </a:p>
        </p:txBody>
      </p:sp>
      <p:pic>
        <p:nvPicPr>
          <p:cNvPr id="5" name="Picture 4" descr="Coram header col"/>
          <p:cNvPicPr/>
          <p:nvPr/>
        </p:nvPicPr>
        <p:blipFill>
          <a:blip r:embed="rId2"/>
          <a:srcRect/>
          <a:stretch>
            <a:fillRect/>
          </a:stretch>
        </p:blipFill>
        <p:spPr bwMode="auto">
          <a:xfrm>
            <a:off x="588332" y="915999"/>
            <a:ext cx="4341477" cy="602700"/>
          </a:xfrm>
          <a:prstGeom prst="rect">
            <a:avLst/>
          </a:prstGeom>
          <a:noFill/>
          <a:ln w="9525">
            <a:noFill/>
            <a:miter lim="800000"/>
            <a:headEnd/>
            <a:tailEnd/>
          </a:ln>
        </p:spPr>
      </p:pic>
      <p:pic>
        <p:nvPicPr>
          <p:cNvPr id="1026" name="Picture 2" descr="\\CORSRVFILE\Share\Commercial\Events\2017 Events\Cafcass event 6th June\Cafcass_Logo_print qual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3353" y="349844"/>
            <a:ext cx="3622338" cy="12524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55093" y="4966568"/>
            <a:ext cx="6917633" cy="1815882"/>
          </a:xfrm>
          <a:prstGeom prst="rect">
            <a:avLst/>
          </a:prstGeom>
          <a:noFill/>
        </p:spPr>
        <p:txBody>
          <a:bodyPr wrap="square" rtlCol="0">
            <a:spAutoFit/>
          </a:bodyPr>
          <a:lstStyle/>
          <a:p>
            <a:r>
              <a:rPr lang="en-GB" sz="2800" dirty="0" smtClean="0">
                <a:latin typeface="TradeGothic" panose="020B0800000000000000" pitchFamily="34" charset="0"/>
              </a:rPr>
              <a:t>Tuesday 6 June 2017</a:t>
            </a:r>
          </a:p>
          <a:p>
            <a:r>
              <a:rPr lang="en-GB" sz="2800" dirty="0" smtClean="0">
                <a:latin typeface="TradeGothic" panose="020B0800000000000000" pitchFamily="34" charset="0"/>
              </a:rPr>
              <a:t>The Foundling Museum </a:t>
            </a:r>
          </a:p>
          <a:p>
            <a:endParaRPr lang="en-GB" sz="2800" dirty="0">
              <a:latin typeface="TradeGothic" panose="020B0800000000000000" pitchFamily="34" charset="0"/>
            </a:endParaRPr>
          </a:p>
          <a:p>
            <a:r>
              <a:rPr lang="en-GB" sz="2800" dirty="0" smtClean="0">
                <a:latin typeface="TradeGothic" panose="020B0800000000000000" pitchFamily="34" charset="0"/>
              </a:rPr>
              <a:t>Chaired by District Judge Celia Dawson </a:t>
            </a:r>
          </a:p>
        </p:txBody>
      </p:sp>
    </p:spTree>
    <p:extLst>
      <p:ext uri="{BB962C8B-B14F-4D97-AF65-F5344CB8AC3E}">
        <p14:creationId xmlns:p14="http://schemas.microsoft.com/office/powerpoint/2010/main" val="179789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76315"/>
            <a:ext cx="10972800" cy="709684"/>
          </a:xfrm>
          <a:prstGeom prst="rect">
            <a:avLst/>
          </a:prstGeom>
          <a:solidFill>
            <a:schemeClr val="accent4">
              <a:lumMod val="20000"/>
              <a:lumOff val="80000"/>
            </a:schemeClr>
          </a:solidFill>
        </p:spPr>
        <p:txBody>
          <a:bodyPr vert="horz" lIns="91438" tIns="45719" rIns="91438" bIns="45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Child Impact analysis in court reporting</a:t>
            </a:r>
          </a:p>
        </p:txBody>
      </p:sp>
      <p:pic>
        <p:nvPicPr>
          <p:cNvPr id="7" name="Picture 6"/>
          <p:cNvPicPr>
            <a:picLocks noChangeAspect="1"/>
          </p:cNvPicPr>
          <p:nvPr/>
        </p:nvPicPr>
        <p:blipFill>
          <a:blip r:embed="rId2"/>
          <a:stretch>
            <a:fillRect/>
          </a:stretch>
        </p:blipFill>
        <p:spPr>
          <a:xfrm>
            <a:off x="609600" y="1085997"/>
            <a:ext cx="10972800" cy="5772003"/>
          </a:xfrm>
          <a:prstGeom prst="rect">
            <a:avLst/>
          </a:prstGeom>
        </p:spPr>
      </p:pic>
    </p:spTree>
    <p:extLst>
      <p:ext uri="{BB962C8B-B14F-4D97-AF65-F5344CB8AC3E}">
        <p14:creationId xmlns:p14="http://schemas.microsoft.com/office/powerpoint/2010/main" val="2223307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7546"/>
            <a:ext cx="10972800" cy="709684"/>
          </a:xfrm>
          <a:solidFill>
            <a:schemeClr val="accent4">
              <a:lumMod val="20000"/>
              <a:lumOff val="80000"/>
            </a:schemeClr>
          </a:solidFill>
        </p:spPr>
        <p:txBody>
          <a:bodyPr/>
          <a:lstStyle/>
          <a:p>
            <a:r>
              <a:rPr lang="en-GB" b="1" dirty="0"/>
              <a:t>It takes time to get used to the idea</a:t>
            </a:r>
          </a:p>
        </p:txBody>
      </p:sp>
      <p:sp>
        <p:nvSpPr>
          <p:cNvPr id="3" name="Content Placeholder 2"/>
          <p:cNvSpPr>
            <a:spLocks noGrp="1"/>
          </p:cNvSpPr>
          <p:nvPr>
            <p:ph sz="quarter" idx="1"/>
          </p:nvPr>
        </p:nvSpPr>
        <p:spPr>
          <a:xfrm>
            <a:off x="609600" y="1337482"/>
            <a:ext cx="10972800" cy="4819479"/>
          </a:xfrm>
          <a:ln w="19050"/>
        </p:spPr>
        <p:txBody>
          <a:bodyPr>
            <a:normAutofit lnSpcReduction="10000"/>
          </a:bodyPr>
          <a:lstStyle/>
          <a:p>
            <a:pPr marL="0" indent="0">
              <a:buNone/>
            </a:pPr>
            <a:r>
              <a:rPr lang="en-GB" sz="1900" i="1" dirty="0"/>
              <a:t>Hi Anthony,</a:t>
            </a:r>
          </a:p>
          <a:p>
            <a:pPr marL="0" indent="0">
              <a:buNone/>
            </a:pPr>
            <a:r>
              <a:rPr lang="en-GB" sz="1900" i="1" dirty="0"/>
              <a:t> </a:t>
            </a:r>
          </a:p>
          <a:p>
            <a:pPr marL="0" indent="0">
              <a:buNone/>
            </a:pPr>
            <a:r>
              <a:rPr lang="en-GB" sz="1900" i="1" dirty="0"/>
              <a:t>Remember me  I was the LAC manager in ……. when you were there (and also worked in EAT). I know I talked with you about myself and D adopting a child – well it is now happening ! We are adopting a little boy, Kemal. Introductions start on 20/02/2017 ! </a:t>
            </a:r>
          </a:p>
          <a:p>
            <a:pPr marL="0" indent="0">
              <a:buNone/>
            </a:pPr>
            <a:r>
              <a:rPr lang="en-GB" sz="1900" i="1" dirty="0"/>
              <a:t>D is still working for Shell – he took retirement but later returned to help out – I sent him back out to work – well it just was not right me working full time whilst he was able to lie in !!  Now we will both be taking time off. We were sorting our book cases out and I came across your book about Adoption, which I intend to read again !</a:t>
            </a:r>
          </a:p>
          <a:p>
            <a:pPr marL="0" indent="0">
              <a:buNone/>
            </a:pPr>
            <a:endParaRPr lang="en-GB" sz="1900" i="1" dirty="0"/>
          </a:p>
          <a:p>
            <a:pPr marL="0" indent="0">
              <a:buNone/>
            </a:pPr>
            <a:r>
              <a:rPr lang="en-GB" sz="1900" i="1" dirty="0"/>
              <a:t>Anyway I hope you are keeping well and if you still come to … we should try to catch up !! </a:t>
            </a:r>
          </a:p>
          <a:p>
            <a:endParaRPr lang="en-GB" sz="1900" i="1" dirty="0"/>
          </a:p>
          <a:p>
            <a:pPr marL="0" indent="0">
              <a:buNone/>
            </a:pPr>
            <a:r>
              <a:rPr lang="en-GB" sz="1900" i="1" dirty="0"/>
              <a:t>Warm regards, </a:t>
            </a:r>
          </a:p>
          <a:p>
            <a:pPr marL="0" indent="0">
              <a:buNone/>
            </a:pPr>
            <a:r>
              <a:rPr lang="en-GB" sz="1900" i="1" dirty="0"/>
              <a:t>P</a:t>
            </a:r>
          </a:p>
          <a:p>
            <a:pPr marL="0" indent="0">
              <a:buNone/>
            </a:pPr>
            <a:r>
              <a:rPr lang="en-GB" sz="1900" i="1" dirty="0"/>
              <a:t>I worked in …… from 2002 – 2004.</a:t>
            </a:r>
          </a:p>
          <a:p>
            <a:endParaRPr lang="en-GB" dirty="0"/>
          </a:p>
        </p:txBody>
      </p:sp>
    </p:spTree>
    <p:extLst>
      <p:ext uri="{BB962C8B-B14F-4D97-AF65-F5344CB8AC3E}">
        <p14:creationId xmlns:p14="http://schemas.microsoft.com/office/powerpoint/2010/main" val="1524819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1" y="1287235"/>
            <a:ext cx="5181600" cy="1295400"/>
          </a:xfrm>
        </p:spPr>
        <p:txBody>
          <a:bodyPr/>
          <a:lstStyle/>
          <a:p>
            <a:pPr eaLnBrk="1" hangingPunct="1"/>
            <a:r>
              <a:rPr lang="en-GB" altLang="en-US" sz="4800" dirty="0"/>
              <a:t>Guardian’s role in foster to adopt placements</a:t>
            </a:r>
          </a:p>
        </p:txBody>
      </p:sp>
      <p:sp>
        <p:nvSpPr>
          <p:cNvPr id="3" name="Subtitle 2"/>
          <p:cNvSpPr>
            <a:spLocks noGrp="1"/>
          </p:cNvSpPr>
          <p:nvPr>
            <p:ph type="subTitle" idx="1"/>
          </p:nvPr>
        </p:nvSpPr>
        <p:spPr>
          <a:xfrm>
            <a:off x="4572001" y="4191000"/>
            <a:ext cx="5114925" cy="381000"/>
          </a:xfrm>
        </p:spPr>
        <p:txBody>
          <a:bodyPr>
            <a:normAutofit fontScale="25000" lnSpcReduction="20000"/>
          </a:bodyPr>
          <a:lstStyle/>
          <a:p>
            <a:pPr eaLnBrk="1" fontAlgn="auto" hangingPunct="1">
              <a:spcAft>
                <a:spcPts val="0"/>
              </a:spcAft>
              <a:defRPr/>
            </a:pPr>
            <a:r>
              <a:rPr lang="en-GB" sz="9600" dirty="0">
                <a:solidFill>
                  <a:schemeClr val="tx1"/>
                </a:solidFill>
              </a:rPr>
              <a:t>Clea Barry</a:t>
            </a:r>
          </a:p>
          <a:p>
            <a:pPr eaLnBrk="1" fontAlgn="auto" hangingPunct="1">
              <a:spcAft>
                <a:spcPts val="0"/>
              </a:spcAft>
              <a:defRPr/>
            </a:pPr>
            <a:endParaRPr lang="en-GB" dirty="0" smtClean="0"/>
          </a:p>
          <a:p>
            <a:pPr eaLnBrk="1" fontAlgn="auto" hangingPunct="1">
              <a:spcAft>
                <a:spcPts val="0"/>
              </a:spcAft>
              <a:defRPr/>
            </a:pPr>
            <a:r>
              <a:rPr lang="en-GB" dirty="0" smtClean="0"/>
              <a:t>    </a:t>
            </a:r>
          </a:p>
          <a:p>
            <a:pPr eaLnBrk="1" fontAlgn="auto" hangingPunct="1">
              <a:spcAft>
                <a:spcPts val="0"/>
              </a:spcAft>
              <a:defRPr/>
            </a:pPr>
            <a:endParaRPr lang="en-GB" dirty="0"/>
          </a:p>
        </p:txBody>
      </p:sp>
      <p:sp>
        <p:nvSpPr>
          <p:cNvPr id="6" name="Subtitle 2"/>
          <p:cNvSpPr txBox="1">
            <a:spLocks/>
          </p:cNvSpPr>
          <p:nvPr/>
        </p:nvSpPr>
        <p:spPr bwMode="auto">
          <a:xfrm>
            <a:off x="4572001" y="5181600"/>
            <a:ext cx="5114925" cy="381000"/>
          </a:xfrm>
          <a:prstGeom prst="rect">
            <a:avLst/>
          </a:prstGeom>
          <a:noFill/>
          <a:ln w="9525">
            <a:noFill/>
            <a:miter lim="800000"/>
            <a:headEnd/>
            <a:tailEnd/>
          </a:ln>
        </p:spPr>
        <p:txBody>
          <a:bodyPr>
            <a:normAutofit fontScale="40000" lnSpcReduction="20000"/>
          </a:bodyPr>
          <a:lstStyle/>
          <a:p>
            <a:pPr algn="r" defTabSz="914400">
              <a:spcBef>
                <a:spcPts val="600"/>
              </a:spcBef>
              <a:buClr>
                <a:srgbClr val="B2B2B2"/>
              </a:buClr>
              <a:buSzPct val="76000"/>
              <a:defRPr/>
            </a:pPr>
            <a:endParaRPr lang="en-GB" sz="2000" dirty="0">
              <a:solidFill>
                <a:srgbClr val="7030A0"/>
              </a:solidFill>
              <a:ea typeface="+mj-ea"/>
              <a:cs typeface="+mj-cs"/>
            </a:endParaRPr>
          </a:p>
          <a:p>
            <a:pPr algn="r" defTabSz="914400">
              <a:spcBef>
                <a:spcPts val="600"/>
              </a:spcBef>
              <a:buClr>
                <a:srgbClr val="B2B2B2"/>
              </a:buClr>
              <a:buSzPct val="76000"/>
              <a:defRPr/>
            </a:pPr>
            <a:r>
              <a:rPr lang="en-GB" sz="2000" dirty="0">
                <a:solidFill>
                  <a:srgbClr val="7030A0"/>
                </a:solidFill>
                <a:ea typeface="+mj-ea"/>
                <a:cs typeface="+mj-cs"/>
              </a:rPr>
              <a:t>    </a:t>
            </a:r>
          </a:p>
          <a:p>
            <a:pPr algn="r" defTabSz="914400">
              <a:spcBef>
                <a:spcPts val="600"/>
              </a:spcBef>
              <a:buClr>
                <a:srgbClr val="B2B2B2"/>
              </a:buClr>
              <a:buSzPct val="76000"/>
              <a:defRPr/>
            </a:pPr>
            <a:endParaRPr lang="en-GB" sz="2000" dirty="0">
              <a:solidFill>
                <a:srgbClr val="7030A0"/>
              </a:solidFill>
              <a:ea typeface="+mj-ea"/>
              <a:cs typeface="+mj-cs"/>
            </a:endParaRPr>
          </a:p>
        </p:txBody>
      </p:sp>
    </p:spTree>
    <p:extLst>
      <p:ext uri="{BB962C8B-B14F-4D97-AF65-F5344CB8AC3E}">
        <p14:creationId xmlns:p14="http://schemas.microsoft.com/office/powerpoint/2010/main" val="3303173258"/>
      </p:ext>
    </p:extLst>
  </p:cSld>
  <p:clrMapOvr>
    <a:masterClrMapping/>
  </p:clrMapOvr>
  <p:transition advTm="3915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i="1" smtClean="0"/>
              <a:t>London Guardians experiences</a:t>
            </a:r>
          </a:p>
        </p:txBody>
      </p:sp>
      <p:sp>
        <p:nvSpPr>
          <p:cNvPr id="27651" name="Content Placeholder 2"/>
          <p:cNvSpPr>
            <a:spLocks noGrp="1"/>
          </p:cNvSpPr>
          <p:nvPr>
            <p:ph sz="quarter" idx="1"/>
          </p:nvPr>
        </p:nvSpPr>
        <p:spPr>
          <a:xfrm>
            <a:off x="1981200" y="1219201"/>
            <a:ext cx="8229600" cy="4937125"/>
          </a:xfrm>
        </p:spPr>
        <p:txBody>
          <a:bodyPr/>
          <a:lstStyle/>
          <a:p>
            <a:r>
              <a:rPr lang="en-GB" altLang="en-US" dirty="0" smtClean="0"/>
              <a:t>Cases that went extremely well</a:t>
            </a:r>
          </a:p>
          <a:p>
            <a:r>
              <a:rPr lang="en-GB" altLang="en-US" dirty="0" smtClean="0"/>
              <a:t>Cases where there were issues, dilemmas, questions and hesitations</a:t>
            </a:r>
          </a:p>
          <a:p>
            <a:r>
              <a:rPr lang="en-GB" altLang="en-US" dirty="0" smtClean="0"/>
              <a:t>Cases where foster to adopt placements were considered but didn’t happen</a:t>
            </a:r>
          </a:p>
        </p:txBody>
      </p:sp>
    </p:spTree>
    <p:extLst>
      <p:ext uri="{BB962C8B-B14F-4D97-AF65-F5344CB8AC3E}">
        <p14:creationId xmlns:p14="http://schemas.microsoft.com/office/powerpoint/2010/main" val="3529892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altLang="en-US" smtClean="0"/>
              <a:t>Children were everything went well</a:t>
            </a:r>
          </a:p>
        </p:txBody>
      </p:sp>
      <p:sp>
        <p:nvSpPr>
          <p:cNvPr id="28675" name="Content Placeholder 2"/>
          <p:cNvSpPr>
            <a:spLocks noGrp="1"/>
          </p:cNvSpPr>
          <p:nvPr>
            <p:ph sz="quarter" idx="1"/>
          </p:nvPr>
        </p:nvSpPr>
        <p:spPr>
          <a:xfrm>
            <a:off x="1981200" y="1219201"/>
            <a:ext cx="8229600" cy="4937125"/>
          </a:xfrm>
        </p:spPr>
        <p:txBody>
          <a:bodyPr/>
          <a:lstStyle/>
          <a:p>
            <a:r>
              <a:rPr lang="en-GB" altLang="en-US" smtClean="0"/>
              <a:t>‘</a:t>
            </a:r>
            <a:r>
              <a:rPr lang="en-GB" altLang="en-US" sz="2000"/>
              <a:t>The carers were exceptional, I couldn’t quite believe it was real.’</a:t>
            </a:r>
          </a:p>
          <a:p>
            <a:r>
              <a:rPr lang="en-GB" altLang="en-US" sz="2000"/>
              <a:t>‘The carers were so insightful because of the extra training and support they had received’</a:t>
            </a:r>
          </a:p>
          <a:p>
            <a:r>
              <a:rPr lang="en-GB" altLang="en-US" sz="2000"/>
              <a:t>‘It was fantastic for this baby, she was able to go straight home from the hospital and just stay there without moving</a:t>
            </a:r>
          </a:p>
          <a:p>
            <a:r>
              <a:rPr lang="en-GB" altLang="en-US" sz="2000"/>
              <a:t>‘They were willing to support direct contact with the parent’</a:t>
            </a:r>
          </a:p>
          <a:p>
            <a:r>
              <a:rPr lang="en-GB" altLang="en-US" sz="2000"/>
              <a:t>‘It was wonderful, she did really well and was a lovely, much loved baby’</a:t>
            </a:r>
          </a:p>
          <a:p>
            <a:r>
              <a:rPr lang="en-GB" altLang="en-US" sz="2000"/>
              <a:t>‘There was something extra about the quality of care they gave’</a:t>
            </a:r>
          </a:p>
          <a:p>
            <a:endParaRPr lang="en-GB" altLang="en-US" smtClean="0"/>
          </a:p>
        </p:txBody>
      </p:sp>
    </p:spTree>
    <p:extLst>
      <p:ext uri="{BB962C8B-B14F-4D97-AF65-F5344CB8AC3E}">
        <p14:creationId xmlns:p14="http://schemas.microsoft.com/office/powerpoint/2010/main" val="635084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ctrTitle"/>
          </p:nvPr>
        </p:nvSpPr>
        <p:spPr/>
        <p:txBody>
          <a:bodyPr/>
          <a:lstStyle/>
          <a:p>
            <a:pPr eaLnBrk="1" hangingPunct="1"/>
            <a:r>
              <a:rPr lang="en-GB" altLang="en-US" smtClean="0"/>
              <a:t>Common factors where everything went well</a:t>
            </a:r>
          </a:p>
        </p:txBody>
      </p:sp>
      <p:sp>
        <p:nvSpPr>
          <p:cNvPr id="29699" name="Rectangle 7"/>
          <p:cNvSpPr>
            <a:spLocks noGrp="1" noChangeArrowheads="1"/>
          </p:cNvSpPr>
          <p:nvPr>
            <p:ph type="subTitle" idx="1"/>
          </p:nvPr>
        </p:nvSpPr>
        <p:spPr/>
        <p:txBody>
          <a:bodyPr/>
          <a:lstStyle/>
          <a:p>
            <a:r>
              <a:rPr lang="en-GB" altLang="en-US" sz="2400" dirty="0"/>
              <a:t>Relinquished or abandoned babies</a:t>
            </a:r>
          </a:p>
          <a:p>
            <a:r>
              <a:rPr lang="en-GB" altLang="en-US" sz="2400" dirty="0"/>
              <a:t>Well planned from early in the pregnancy</a:t>
            </a:r>
          </a:p>
          <a:p>
            <a:r>
              <a:rPr lang="en-GB" altLang="en-US" sz="2400" dirty="0"/>
              <a:t>Some were placed from hospital</a:t>
            </a:r>
          </a:p>
          <a:p>
            <a:r>
              <a:rPr lang="en-GB" altLang="en-US" sz="2400" dirty="0"/>
              <a:t>Second siblings placed with a child who was already adopted and settled</a:t>
            </a:r>
          </a:p>
          <a:p>
            <a:r>
              <a:rPr lang="en-GB" altLang="en-US" sz="2400" dirty="0"/>
              <a:t>Good cultural matches</a:t>
            </a:r>
          </a:p>
          <a:p>
            <a:endParaRPr lang="en-GB" altLang="en-US" sz="2400" dirty="0"/>
          </a:p>
        </p:txBody>
      </p:sp>
    </p:spTree>
    <p:extLst>
      <p:ext uri="{BB962C8B-B14F-4D97-AF65-F5344CB8AC3E}">
        <p14:creationId xmlns:p14="http://schemas.microsoft.com/office/powerpoint/2010/main" val="654576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smtClean="0"/>
              <a:t>Families where there were issues, hesitations, dilemmas</a:t>
            </a:r>
          </a:p>
        </p:txBody>
      </p:sp>
      <p:sp>
        <p:nvSpPr>
          <p:cNvPr id="30723" name="Content Placeholder 2"/>
          <p:cNvSpPr>
            <a:spLocks noGrp="1"/>
          </p:cNvSpPr>
          <p:nvPr>
            <p:ph idx="1"/>
          </p:nvPr>
        </p:nvSpPr>
        <p:spPr/>
        <p:txBody>
          <a:bodyPr/>
          <a:lstStyle/>
          <a:p>
            <a:r>
              <a:rPr lang="en-GB" altLang="en-US" smtClean="0"/>
              <a:t>Complex legal or international issues</a:t>
            </a:r>
          </a:p>
          <a:p>
            <a:r>
              <a:rPr lang="en-GB" altLang="en-US" smtClean="0"/>
              <a:t>Difficult trade offs in terms of matching or contact</a:t>
            </a:r>
          </a:p>
          <a:p>
            <a:r>
              <a:rPr lang="en-GB" altLang="en-US" smtClean="0"/>
              <a:t>Parents with complex and possibly inheritable health issues</a:t>
            </a:r>
          </a:p>
          <a:p>
            <a:r>
              <a:rPr lang="en-GB" altLang="en-US" smtClean="0"/>
              <a:t>New information coming to light during the proceedings</a:t>
            </a:r>
          </a:p>
          <a:p>
            <a:r>
              <a:rPr lang="en-GB" altLang="en-US" smtClean="0"/>
              <a:t>Older children, short time scales</a:t>
            </a:r>
          </a:p>
          <a:p>
            <a:r>
              <a:rPr lang="en-GB" altLang="en-US" smtClean="0"/>
              <a:t>Placements where the child did not remain with the carers because a family assessment was positive</a:t>
            </a:r>
          </a:p>
          <a:p>
            <a:r>
              <a:rPr lang="en-GB" altLang="en-US" smtClean="0"/>
              <a:t>Contact was very difficult and it placed a lot of pressure on the placement</a:t>
            </a:r>
          </a:p>
          <a:p>
            <a:endParaRPr lang="en-GB" altLang="en-US" smtClean="0"/>
          </a:p>
        </p:txBody>
      </p:sp>
    </p:spTree>
    <p:extLst>
      <p:ext uri="{BB962C8B-B14F-4D97-AF65-F5344CB8AC3E}">
        <p14:creationId xmlns:p14="http://schemas.microsoft.com/office/powerpoint/2010/main" val="321106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9"/>
          <p:cNvSpPr>
            <a:spLocks noChangeArrowheads="1"/>
          </p:cNvSpPr>
          <p:nvPr/>
        </p:nvSpPr>
        <p:spPr bwMode="auto">
          <a:xfrm>
            <a:off x="2197100" y="838201"/>
            <a:ext cx="77724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40000"/>
              </a:spcBef>
              <a:defRPr sz="2000">
                <a:solidFill>
                  <a:schemeClr val="tx2"/>
                </a:solidFill>
                <a:latin typeface="Arial" panose="020B0604020202020204" pitchFamily="34" charset="0"/>
              </a:defRPr>
            </a:lvl1pPr>
            <a:lvl2pPr marL="742950" indent="-285750">
              <a:spcBef>
                <a:spcPct val="40000"/>
              </a:spcBef>
              <a:buClr>
                <a:schemeClr val="tx1"/>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4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4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9pPr>
          </a:lstStyle>
          <a:p>
            <a:pPr defTabSz="914400" fontAlgn="base">
              <a:spcBef>
                <a:spcPct val="0"/>
              </a:spcBef>
              <a:spcAft>
                <a:spcPct val="0"/>
              </a:spcAft>
            </a:pPr>
            <a:r>
              <a:rPr lang="en-GB" altLang="en-US" sz="3200">
                <a:solidFill>
                  <a:srgbClr val="7030A0"/>
                </a:solidFill>
              </a:rPr>
              <a:t>Learning and the guardians role</a:t>
            </a:r>
          </a:p>
          <a:p>
            <a:pPr defTabSz="914400" fontAlgn="base">
              <a:spcBef>
                <a:spcPct val="0"/>
              </a:spcBef>
              <a:spcAft>
                <a:spcPct val="0"/>
              </a:spcAft>
            </a:pPr>
            <a:endParaRPr lang="en-GB" altLang="en-US" sz="3200">
              <a:solidFill>
                <a:srgbClr val="7030A0"/>
              </a:solidFill>
            </a:endParaRPr>
          </a:p>
        </p:txBody>
      </p:sp>
      <p:sp>
        <p:nvSpPr>
          <p:cNvPr id="31747" name="Rectangle 10"/>
          <p:cNvSpPr>
            <a:spLocks noChangeArrowheads="1"/>
          </p:cNvSpPr>
          <p:nvPr/>
        </p:nvSpPr>
        <p:spPr bwMode="auto">
          <a:xfrm>
            <a:off x="2197100" y="1752600"/>
            <a:ext cx="640080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spcBef>
                <a:spcPct val="40000"/>
              </a:spcBef>
              <a:defRPr sz="2000">
                <a:solidFill>
                  <a:schemeClr val="tx2"/>
                </a:solidFill>
                <a:latin typeface="Arial" panose="020B0604020202020204" pitchFamily="34" charset="0"/>
              </a:defRPr>
            </a:lvl1pPr>
            <a:lvl2pPr marL="742950" indent="-285750">
              <a:spcBef>
                <a:spcPct val="40000"/>
              </a:spcBef>
              <a:buClr>
                <a:schemeClr val="tx1"/>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4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40000"/>
              </a:spcBef>
              <a:buClr>
                <a:schemeClr val="tx1"/>
              </a:buClr>
              <a:buSzPct val="85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40000"/>
              </a:spcBef>
              <a:spcAft>
                <a:spcPct val="0"/>
              </a:spcAft>
              <a:buClr>
                <a:schemeClr val="tx1"/>
              </a:buClr>
              <a:buSzPct val="85000"/>
              <a:buFont typeface="Arial" panose="020B0604020202020204" pitchFamily="34" charset="0"/>
              <a:buChar char="–"/>
              <a:defRPr sz="2000">
                <a:solidFill>
                  <a:schemeClr val="tx1"/>
                </a:solidFill>
                <a:latin typeface="Arial" panose="020B0604020202020204" pitchFamily="34" charset="0"/>
              </a:defRPr>
            </a:lvl9pPr>
          </a:lstStyle>
          <a:p>
            <a:pPr defTabSz="914400" eaLnBrk="0" fontAlgn="base" hangingPunct="0">
              <a:spcAft>
                <a:spcPct val="0"/>
              </a:spcAft>
            </a:pPr>
            <a:r>
              <a:rPr lang="en-GB" altLang="en-US" sz="2800">
                <a:solidFill>
                  <a:srgbClr val="7030A0"/>
                </a:solidFill>
              </a:rPr>
              <a:t>Preparation and information for the adopters about this particular child</a:t>
            </a:r>
          </a:p>
          <a:p>
            <a:pPr defTabSz="914400" eaLnBrk="0" fontAlgn="base" hangingPunct="0">
              <a:spcAft>
                <a:spcPct val="0"/>
              </a:spcAft>
            </a:pPr>
            <a:r>
              <a:rPr lang="en-GB" altLang="en-US" sz="2800">
                <a:solidFill>
                  <a:srgbClr val="7030A0"/>
                </a:solidFill>
              </a:rPr>
              <a:t>Timing of the decision and the move</a:t>
            </a:r>
          </a:p>
          <a:p>
            <a:pPr defTabSz="914400" eaLnBrk="0" fontAlgn="base" hangingPunct="0">
              <a:spcAft>
                <a:spcPct val="0"/>
              </a:spcAft>
            </a:pPr>
            <a:r>
              <a:rPr lang="en-GB" altLang="en-US" sz="2800">
                <a:solidFill>
                  <a:srgbClr val="7030A0"/>
                </a:solidFill>
              </a:rPr>
              <a:t>The dual edged nature of the investment the carers had in the children</a:t>
            </a:r>
          </a:p>
          <a:p>
            <a:pPr defTabSz="914400" eaLnBrk="0" fontAlgn="base" hangingPunct="0">
              <a:spcAft>
                <a:spcPct val="0"/>
              </a:spcAft>
            </a:pPr>
            <a:r>
              <a:rPr lang="en-GB" altLang="en-US" sz="2800">
                <a:solidFill>
                  <a:srgbClr val="7030A0"/>
                </a:solidFill>
              </a:rPr>
              <a:t>Highly emotive cases</a:t>
            </a:r>
          </a:p>
        </p:txBody>
      </p:sp>
      <p:pic>
        <p:nvPicPr>
          <p:cNvPr id="31748" name="Picture 13" descr="Layered ill powerpoint 18"/>
          <p:cNvPicPr>
            <a:picLocks noChangeAspect="1" noChangeArrowheads="1"/>
          </p:cNvPicPr>
          <p:nvPr/>
        </p:nvPicPr>
        <p:blipFill>
          <a:blip r:embed="rId2">
            <a:extLst>
              <a:ext uri="{28A0092B-C50C-407E-A947-70E740481C1C}">
                <a14:useLocalDpi xmlns:a14="http://schemas.microsoft.com/office/drawing/2010/main" val="0"/>
              </a:ext>
            </a:extLst>
          </a:blip>
          <a:srcRect l="-1634" r="17986"/>
          <a:stretch>
            <a:fillRect/>
          </a:stretch>
        </p:blipFill>
        <p:spPr bwMode="auto">
          <a:xfrm>
            <a:off x="6934200" y="1646238"/>
            <a:ext cx="37338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07282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n-US" smtClean="0"/>
              <a:t>Cases where foster to adopt was considered but didn’t happen</a:t>
            </a:r>
          </a:p>
        </p:txBody>
      </p:sp>
      <p:sp>
        <p:nvSpPr>
          <p:cNvPr id="32771" name="Content Placeholder 2"/>
          <p:cNvSpPr>
            <a:spLocks noGrp="1"/>
          </p:cNvSpPr>
          <p:nvPr>
            <p:ph idx="1"/>
          </p:nvPr>
        </p:nvSpPr>
        <p:spPr/>
        <p:txBody>
          <a:bodyPr/>
          <a:lstStyle/>
          <a:p>
            <a:r>
              <a:rPr lang="en-GB" altLang="en-US" smtClean="0"/>
              <a:t>‘I raised it with the social worker and the IRO but they said there was not a placement available.’ </a:t>
            </a:r>
          </a:p>
          <a:p>
            <a:r>
              <a:rPr lang="en-GB" altLang="en-US" smtClean="0"/>
              <a:t>I supported the LA’s proposal for foster to adopt but the judge thought it was premature.</a:t>
            </a:r>
          </a:p>
          <a:p>
            <a:r>
              <a:rPr lang="en-GB" altLang="en-US" smtClean="0"/>
              <a:t>The social worker wanted foster to adopt but had not considered placement with the older siblings and this needed careful consideration and support </a:t>
            </a:r>
          </a:p>
          <a:p>
            <a:r>
              <a:rPr lang="en-GB" altLang="en-US" smtClean="0"/>
              <a:t>I thought rehabilitation was a real possibility so couldn’t support foster to adopt</a:t>
            </a:r>
          </a:p>
          <a:p>
            <a:endParaRPr lang="en-GB" altLang="en-US" smtClean="0"/>
          </a:p>
        </p:txBody>
      </p:sp>
    </p:spTree>
    <p:extLst>
      <p:ext uri="{BB962C8B-B14F-4D97-AF65-F5344CB8AC3E}">
        <p14:creationId xmlns:p14="http://schemas.microsoft.com/office/powerpoint/2010/main" val="4064811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mtClean="0"/>
              <a:t>Learning from the nearly cases</a:t>
            </a:r>
          </a:p>
        </p:txBody>
      </p:sp>
      <p:sp>
        <p:nvSpPr>
          <p:cNvPr id="33795" name="Content Placeholder 2"/>
          <p:cNvSpPr>
            <a:spLocks noGrp="1"/>
          </p:cNvSpPr>
          <p:nvPr>
            <p:ph idx="1"/>
          </p:nvPr>
        </p:nvSpPr>
        <p:spPr/>
        <p:txBody>
          <a:bodyPr/>
          <a:lstStyle/>
          <a:p>
            <a:r>
              <a:rPr lang="en-GB" altLang="en-US" smtClean="0"/>
              <a:t>Timing of the decision</a:t>
            </a:r>
          </a:p>
          <a:p>
            <a:r>
              <a:rPr lang="en-GB" altLang="en-US" smtClean="0"/>
              <a:t>Looking at all the options</a:t>
            </a:r>
          </a:p>
          <a:p>
            <a:r>
              <a:rPr lang="en-GB" altLang="en-US" smtClean="0"/>
              <a:t>Guardians role in asking difficult questions and scrutinising the care plan early on</a:t>
            </a:r>
          </a:p>
          <a:p>
            <a:r>
              <a:rPr lang="en-GB" altLang="en-US" smtClean="0"/>
              <a:t>Proactive work by IROs and Guardians early on in the case</a:t>
            </a:r>
          </a:p>
          <a:p>
            <a:r>
              <a:rPr lang="en-GB" altLang="en-US" smtClean="0"/>
              <a:t>Decisions made very early on can have very long lasting implications</a:t>
            </a:r>
          </a:p>
          <a:p>
            <a:endParaRPr lang="en-GB" altLang="en-US" smtClean="0"/>
          </a:p>
        </p:txBody>
      </p:sp>
    </p:spTree>
    <p:extLst>
      <p:ext uri="{BB962C8B-B14F-4D97-AF65-F5344CB8AC3E}">
        <p14:creationId xmlns:p14="http://schemas.microsoft.com/office/powerpoint/2010/main" val="823666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3733801"/>
            <a:ext cx="9362152" cy="1200151"/>
          </a:xfrm>
        </p:spPr>
        <p:txBody>
          <a:bodyPr>
            <a:normAutofit/>
          </a:bodyPr>
          <a:lstStyle/>
          <a:p>
            <a:pPr eaLnBrk="1" fontAlgn="auto" hangingPunct="1">
              <a:spcAft>
                <a:spcPts val="0"/>
              </a:spcAft>
              <a:defRPr/>
            </a:pPr>
            <a:r>
              <a:rPr lang="en-GB" sz="2800" b="1" smtClean="0">
                <a:solidFill>
                  <a:schemeClr val="tx1"/>
                </a:solidFill>
                <a:latin typeface="Calibri Light" panose="020F0302020204030204" pitchFamily="34" charset="0"/>
              </a:rPr>
              <a:t>6</a:t>
            </a:r>
            <a:r>
              <a:rPr lang="en-GB" sz="2800" b="1" baseline="30000" smtClean="0">
                <a:solidFill>
                  <a:schemeClr val="tx1"/>
                </a:solidFill>
                <a:latin typeface="Calibri Light" panose="020F0302020204030204" pitchFamily="34" charset="0"/>
              </a:rPr>
              <a:t>th</a:t>
            </a:r>
            <a:r>
              <a:rPr lang="en-GB" sz="2800" b="1" smtClean="0">
                <a:solidFill>
                  <a:schemeClr val="tx1"/>
                </a:solidFill>
                <a:latin typeface="Calibri Light" panose="020F0302020204030204" pitchFamily="34" charset="0"/>
              </a:rPr>
              <a:t> June 2017 </a:t>
            </a:r>
          </a:p>
          <a:p>
            <a:pPr eaLnBrk="1" fontAlgn="auto" hangingPunct="1">
              <a:spcAft>
                <a:spcPts val="0"/>
              </a:spcAft>
              <a:defRPr/>
            </a:pPr>
            <a:r>
              <a:rPr lang="en-US" sz="2800" b="1" smtClean="0">
                <a:solidFill>
                  <a:schemeClr val="tx1"/>
                </a:solidFill>
                <a:latin typeface="Calibri Light" panose="020F0302020204030204" pitchFamily="34" charset="0"/>
              </a:rPr>
              <a:t>Cafcass and Coram</a:t>
            </a:r>
            <a:endParaRPr lang="en-GB" sz="2800" b="1" dirty="0">
              <a:solidFill>
                <a:schemeClr val="tx1"/>
              </a:solidFill>
              <a:latin typeface="Calibri Light" panose="020F0302020204030204" pitchFamily="34" charset="0"/>
            </a:endParaRPr>
          </a:p>
        </p:txBody>
      </p:sp>
      <p:sp>
        <p:nvSpPr>
          <p:cNvPr id="6" name="Subtitle 2"/>
          <p:cNvSpPr txBox="1">
            <a:spLocks/>
          </p:cNvSpPr>
          <p:nvPr/>
        </p:nvSpPr>
        <p:spPr bwMode="auto">
          <a:xfrm>
            <a:off x="3237472" y="5192849"/>
            <a:ext cx="7462645" cy="381000"/>
          </a:xfrm>
          <a:prstGeom prst="rect">
            <a:avLst/>
          </a:prstGeom>
          <a:noFill/>
          <a:ln w="9525">
            <a:noFill/>
            <a:miter lim="800000"/>
            <a:headEnd/>
            <a:tailEnd/>
          </a:ln>
        </p:spPr>
        <p:txBody>
          <a:bodyPr lIns="91438" tIns="45719" rIns="91438" bIns="45719">
            <a:normAutofit fontScale="25000" lnSpcReduction="20000"/>
          </a:bodyPr>
          <a:lstStyle/>
          <a:p>
            <a:pPr algn="r">
              <a:spcBef>
                <a:spcPts val="600"/>
              </a:spcBef>
              <a:buClr>
                <a:srgbClr val="B2B2B2"/>
              </a:buClr>
              <a:buSzPct val="76000"/>
              <a:defRPr/>
            </a:pPr>
            <a:r>
              <a:rPr lang="en-GB" sz="9600" b="1" dirty="0">
                <a:solidFill>
                  <a:srgbClr val="404040"/>
                </a:solidFill>
                <a:latin typeface="Calibri Light" panose="020F0302020204030204" pitchFamily="34" charset="0"/>
              </a:rPr>
              <a:t>Anthony Douglas CBE, Chief Executive, Cafcass</a:t>
            </a:r>
          </a:p>
          <a:p>
            <a:pPr algn="r">
              <a:spcBef>
                <a:spcPts val="600"/>
              </a:spcBef>
              <a:buClr>
                <a:srgbClr val="B2B2B2"/>
              </a:buClr>
              <a:buSzPct val="76000"/>
              <a:defRPr/>
            </a:pPr>
            <a:endParaRPr lang="en-GB" sz="2000" dirty="0">
              <a:solidFill>
                <a:srgbClr val="7030A0"/>
              </a:solidFill>
              <a:latin typeface="Calibri Light" panose="020F0302020204030204" pitchFamily="34" charset="0"/>
            </a:endParaRPr>
          </a:p>
          <a:p>
            <a:pPr algn="r">
              <a:spcBef>
                <a:spcPts val="600"/>
              </a:spcBef>
              <a:buClr>
                <a:srgbClr val="B2B2B2"/>
              </a:buClr>
              <a:buSzPct val="76000"/>
              <a:defRPr/>
            </a:pPr>
            <a:r>
              <a:rPr lang="en-GB" sz="2000" dirty="0">
                <a:solidFill>
                  <a:srgbClr val="7030A0"/>
                </a:solidFill>
                <a:latin typeface="Calibri Light" panose="020F0302020204030204" pitchFamily="34" charset="0"/>
              </a:rPr>
              <a:t>    </a:t>
            </a:r>
          </a:p>
          <a:p>
            <a:pPr algn="r">
              <a:spcBef>
                <a:spcPts val="600"/>
              </a:spcBef>
              <a:buClr>
                <a:srgbClr val="B2B2B2"/>
              </a:buClr>
              <a:buSzPct val="76000"/>
              <a:defRPr/>
            </a:pPr>
            <a:endParaRPr lang="en-GB" sz="2000" dirty="0">
              <a:solidFill>
                <a:srgbClr val="7030A0"/>
              </a:solidFill>
              <a:latin typeface="Calibri Light" panose="020F0302020204030204" pitchFamily="34" charset="0"/>
            </a:endParaRPr>
          </a:p>
        </p:txBody>
      </p:sp>
      <p:pic>
        <p:nvPicPr>
          <p:cNvPr id="8" name="Picture 7"/>
          <p:cNvPicPr>
            <a:picLocks noChangeAspect="1"/>
          </p:cNvPicPr>
          <p:nvPr/>
        </p:nvPicPr>
        <p:blipFill>
          <a:blip r:embed="rId3"/>
          <a:stretch>
            <a:fillRect/>
          </a:stretch>
        </p:blipFill>
        <p:spPr>
          <a:xfrm>
            <a:off x="1170435" y="1736972"/>
            <a:ext cx="9901647" cy="1585097"/>
          </a:xfrm>
          <a:prstGeom prst="rect">
            <a:avLst/>
          </a:prstGeom>
        </p:spPr>
      </p:pic>
      <p:pic>
        <p:nvPicPr>
          <p:cNvPr id="9" name="Picture 8" descr="Coram header col"/>
          <p:cNvPicPr/>
          <p:nvPr/>
        </p:nvPicPr>
        <p:blipFill>
          <a:blip r:embed="rId4"/>
          <a:srcRect/>
          <a:stretch>
            <a:fillRect/>
          </a:stretch>
        </p:blipFill>
        <p:spPr bwMode="auto">
          <a:xfrm>
            <a:off x="898432" y="718015"/>
            <a:ext cx="4341477" cy="602700"/>
          </a:xfrm>
          <a:prstGeom prst="rect">
            <a:avLst/>
          </a:prstGeom>
          <a:noFill/>
          <a:ln w="9525">
            <a:noFill/>
            <a:miter lim="800000"/>
            <a:headEnd/>
            <a:tailEnd/>
          </a:ln>
        </p:spPr>
      </p:pic>
    </p:spTree>
    <p:extLst>
      <p:ext uri="{BB962C8B-B14F-4D97-AF65-F5344CB8AC3E}">
        <p14:creationId xmlns:p14="http://schemas.microsoft.com/office/powerpoint/2010/main" val="4082288616"/>
      </p:ext>
    </p:extLst>
  </p:cSld>
  <p:clrMapOvr>
    <a:masterClrMapping/>
  </p:clrMapOvr>
  <p:transition advTm="391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
            <a:ext cx="12192000" cy="384719"/>
          </a:xfrm>
          <a:prstGeom prst="rect">
            <a:avLst/>
          </a:prstGeom>
          <a:solidFill>
            <a:srgbClr val="000000"/>
          </a:solidFill>
        </p:spPr>
        <p:txBody>
          <a:bodyPr wrap="square" lIns="91438" tIns="45719" rIns="91438" bIns="45719" rtlCol="0">
            <a:spAutoFit/>
          </a:bodyPr>
          <a:lstStyle/>
          <a:p>
            <a:endParaRPr lang="en-GB" dirty="0"/>
          </a:p>
        </p:txBody>
      </p:sp>
      <p:pic>
        <p:nvPicPr>
          <p:cNvPr id="16387" name="Content Placeholder 3"/>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0370" t="11631" r="18518" b="6184"/>
          <a:stretch/>
        </p:blipFill>
        <p:spPr>
          <a:xfrm>
            <a:off x="1135627" y="147485"/>
            <a:ext cx="9920748" cy="6710516"/>
          </a:xfrm>
        </p:spPr>
      </p:pic>
    </p:spTree>
    <p:extLst>
      <p:ext uri="{BB962C8B-B14F-4D97-AF65-F5344CB8AC3E}">
        <p14:creationId xmlns:p14="http://schemas.microsoft.com/office/powerpoint/2010/main" val="1929418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251"/>
            <a:ext cx="10972800" cy="696036"/>
          </a:xfrm>
          <a:solidFill>
            <a:schemeClr val="accent4">
              <a:lumMod val="20000"/>
              <a:lumOff val="80000"/>
            </a:schemeClr>
          </a:solidFill>
        </p:spPr>
        <p:txBody>
          <a:bodyPr/>
          <a:lstStyle/>
          <a:p>
            <a:r>
              <a:rPr lang="en-GB" b="1" dirty="0" smtClean="0">
                <a:latin typeface="Calibri Light" panose="020F0302020204030204" pitchFamily="34" charset="0"/>
                <a:cs typeface="Arial" panose="020B0604020202020204" pitchFamily="34" charset="0"/>
              </a:rPr>
              <a:t>The adoption triangle over a lifetime</a:t>
            </a:r>
            <a:endParaRPr lang="en-GB" b="1" dirty="0">
              <a:latin typeface="Calibri Light" panose="020F0302020204030204" pitchFamily="34" charset="0"/>
              <a:cs typeface="Arial" panose="020B0604020202020204" pitchFamily="34" charset="0"/>
            </a:endParaRPr>
          </a:p>
        </p:txBody>
      </p:sp>
      <p:pic>
        <p:nvPicPr>
          <p:cNvPr id="4" name="Content Placeholder 3"/>
          <p:cNvPicPr>
            <a:picLocks noGrp="1" noChangeAspect="1"/>
          </p:cNvPicPr>
          <p:nvPr>
            <p:ph idx="1"/>
          </p:nvPr>
        </p:nvPicPr>
        <p:blipFill rotWithShape="1">
          <a:blip r:embed="rId3"/>
          <a:srcRect l="19795" t="39665" r="14942" b="20824"/>
          <a:stretch/>
        </p:blipFill>
        <p:spPr>
          <a:xfrm>
            <a:off x="1009023" y="1323833"/>
            <a:ext cx="9677175" cy="4686885"/>
          </a:xfrm>
          <a:prstGeom prst="rect">
            <a:avLst/>
          </a:prstGeom>
        </p:spPr>
      </p:pic>
      <p:sp>
        <p:nvSpPr>
          <p:cNvPr id="3" name="Rectangle 2"/>
          <p:cNvSpPr/>
          <p:nvPr/>
        </p:nvSpPr>
        <p:spPr>
          <a:xfrm>
            <a:off x="1009021" y="5493002"/>
            <a:ext cx="8707272" cy="707887"/>
          </a:xfrm>
          <a:prstGeom prst="rect">
            <a:avLst/>
          </a:prstGeom>
        </p:spPr>
        <p:txBody>
          <a:bodyPr wrap="square" lIns="91438" tIns="45719" rIns="91438" bIns="45719">
            <a:spAutoFit/>
          </a:bodyPr>
          <a:lstStyle/>
          <a:p>
            <a:pPr marL="342891" indent="-342891">
              <a:buFont typeface="Arial" panose="020B0604020202020204" pitchFamily="34" charset="0"/>
              <a:buChar char="•"/>
            </a:pPr>
            <a:r>
              <a:rPr lang="en-GB" sz="2000" b="1" dirty="0">
                <a:solidFill>
                  <a:srgbClr val="404040"/>
                </a:solidFill>
                <a:latin typeface="Calibri" panose="020F0502020204030204" pitchFamily="34" charset="0"/>
                <a:ea typeface="Calibri" panose="020F0502020204030204" pitchFamily="34" charset="0"/>
              </a:rPr>
              <a:t>Adoption sets up a false binary opposition between birth parents and adopters – a Venn diagram is more realistic.</a:t>
            </a:r>
            <a:endParaRPr lang="en-GB" sz="2000" b="1" dirty="0">
              <a:solidFill>
                <a:srgbClr val="404040"/>
              </a:solidFill>
            </a:endParaRPr>
          </a:p>
        </p:txBody>
      </p:sp>
    </p:spTree>
    <p:extLst>
      <p:ext uri="{BB962C8B-B14F-4D97-AF65-F5344CB8AC3E}">
        <p14:creationId xmlns:p14="http://schemas.microsoft.com/office/powerpoint/2010/main" val="3318618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544" y="343473"/>
            <a:ext cx="10972800" cy="680113"/>
          </a:xfrm>
          <a:solidFill>
            <a:schemeClr val="accent4">
              <a:lumMod val="20000"/>
              <a:lumOff val="80000"/>
            </a:schemeClr>
          </a:solidFill>
        </p:spPr>
        <p:txBody>
          <a:bodyPr>
            <a:normAutofit fontScale="90000"/>
          </a:bodyPr>
          <a:lstStyle/>
          <a:p>
            <a:r>
              <a:rPr lang="en-GB" b="1" dirty="0">
                <a:latin typeface="Calibri Light" panose="020F0302020204030204" pitchFamily="34" charset="0"/>
                <a:cs typeface="Arial" panose="020B0604020202020204" pitchFamily="34" charset="0"/>
              </a:rPr>
              <a:t>Contact </a:t>
            </a:r>
            <a:r>
              <a:rPr lang="en-GB" b="1" dirty="0" smtClean="0">
                <a:latin typeface="Calibri Light" panose="020F0302020204030204" pitchFamily="34" charset="0"/>
                <a:cs typeface="Arial" panose="020B0604020202020204" pitchFamily="34" charset="0"/>
              </a:rPr>
              <a:t>today</a:t>
            </a:r>
            <a:endParaRPr lang="en-GB" b="1" dirty="0">
              <a:latin typeface="Calibri Light" panose="020F0302020204030204" pitchFamily="34" charset="0"/>
              <a:cs typeface="Arial" panose="020B060402020202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4058560163"/>
              </p:ext>
            </p:extLst>
          </p:nvPr>
        </p:nvGraphicFramePr>
        <p:xfrm>
          <a:off x="1089363" y="1282889"/>
          <a:ext cx="8545959" cy="541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46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graphicEl>
                                              <a:dgm id="{82883FEC-AA9D-4A22-AE3B-4BA34769326E}"/>
                                            </p:graphicEl>
                                          </p:spTgt>
                                        </p:tgtEl>
                                        <p:attrNameLst>
                                          <p:attrName>style.visibility</p:attrName>
                                        </p:attrNameLst>
                                      </p:cBhvr>
                                      <p:to>
                                        <p:strVal val="visible"/>
                                      </p:to>
                                    </p:set>
                                    <p:anim calcmode="lin" valueType="num">
                                      <p:cBhvr additive="base">
                                        <p:cTn id="7" dur="1000" fill="hold"/>
                                        <p:tgtEl>
                                          <p:spTgt spid="4">
                                            <p:graphicEl>
                                              <a:dgm id="{82883FEC-AA9D-4A22-AE3B-4BA34769326E}"/>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graphicEl>
                                              <a:dgm id="{82883FEC-AA9D-4A22-AE3B-4BA34769326E}"/>
                                            </p:graphic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4">
                                            <p:graphicEl>
                                              <a:dgm id="{B9551546-918D-4349-86A6-AE011B166CD9}"/>
                                            </p:graphicEl>
                                          </p:spTgt>
                                        </p:tgtEl>
                                        <p:attrNameLst>
                                          <p:attrName>style.visibility</p:attrName>
                                        </p:attrNameLst>
                                      </p:cBhvr>
                                      <p:to>
                                        <p:strVal val="visible"/>
                                      </p:to>
                                    </p:set>
                                    <p:anim calcmode="lin" valueType="num">
                                      <p:cBhvr additive="base">
                                        <p:cTn id="11" dur="1000" fill="hold"/>
                                        <p:tgtEl>
                                          <p:spTgt spid="4">
                                            <p:graphicEl>
                                              <a:dgm id="{B9551546-918D-4349-86A6-AE011B166CD9}"/>
                                            </p:graphic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graphicEl>
                                              <a:dgm id="{B9551546-918D-4349-86A6-AE011B166CD9}"/>
                                            </p:graphic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
                                            <p:graphicEl>
                                              <a:dgm id="{D5533467-4862-4582-AC20-71B98C9D6612}"/>
                                            </p:graphicEl>
                                          </p:spTgt>
                                        </p:tgtEl>
                                        <p:attrNameLst>
                                          <p:attrName>style.visibility</p:attrName>
                                        </p:attrNameLst>
                                      </p:cBhvr>
                                      <p:to>
                                        <p:strVal val="visible"/>
                                      </p:to>
                                    </p:set>
                                    <p:anim calcmode="lin" valueType="num">
                                      <p:cBhvr additive="base">
                                        <p:cTn id="16" dur="1000" fill="hold"/>
                                        <p:tgtEl>
                                          <p:spTgt spid="4">
                                            <p:graphicEl>
                                              <a:dgm id="{D5533467-4862-4582-AC20-71B98C9D6612}"/>
                                            </p:graphic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4">
                                            <p:graphicEl>
                                              <a:dgm id="{D5533467-4862-4582-AC20-71B98C9D6612}"/>
                                            </p:graphicEl>
                                          </p:spTgt>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3" fill="hold" grpId="0" nodeType="afterEffect">
                                  <p:stCondLst>
                                    <p:cond delay="0"/>
                                  </p:stCondLst>
                                  <p:childTnLst>
                                    <p:set>
                                      <p:cBhvr>
                                        <p:cTn id="20" dur="1" fill="hold">
                                          <p:stCondLst>
                                            <p:cond delay="0"/>
                                          </p:stCondLst>
                                        </p:cTn>
                                        <p:tgtEl>
                                          <p:spTgt spid="4">
                                            <p:graphicEl>
                                              <a:dgm id="{CD750AD6-3CA4-4514-8291-7EA5D69474F5}"/>
                                            </p:graphicEl>
                                          </p:spTgt>
                                        </p:tgtEl>
                                        <p:attrNameLst>
                                          <p:attrName>style.visibility</p:attrName>
                                        </p:attrNameLst>
                                      </p:cBhvr>
                                      <p:to>
                                        <p:strVal val="visible"/>
                                      </p:to>
                                    </p:set>
                                    <p:anim calcmode="lin" valueType="num">
                                      <p:cBhvr additive="base">
                                        <p:cTn id="21" dur="1000" fill="hold"/>
                                        <p:tgtEl>
                                          <p:spTgt spid="4">
                                            <p:graphicEl>
                                              <a:dgm id="{CD750AD6-3CA4-4514-8291-7EA5D69474F5}"/>
                                            </p:graphic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4">
                                            <p:graphicEl>
                                              <a:dgm id="{CD750AD6-3CA4-4514-8291-7EA5D69474F5}"/>
                                            </p:graphicEl>
                                          </p:spTgt>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 presetClass="entr" presetSubtype="6" fill="hold" grpId="0" nodeType="afterEffect">
                                  <p:stCondLst>
                                    <p:cond delay="0"/>
                                  </p:stCondLst>
                                  <p:childTnLst>
                                    <p:set>
                                      <p:cBhvr>
                                        <p:cTn id="25" dur="1" fill="hold">
                                          <p:stCondLst>
                                            <p:cond delay="0"/>
                                          </p:stCondLst>
                                        </p:cTn>
                                        <p:tgtEl>
                                          <p:spTgt spid="4">
                                            <p:graphicEl>
                                              <a:dgm id="{FDAD4932-101B-4F12-BB65-FE7DBFAECC6A}"/>
                                            </p:graphicEl>
                                          </p:spTgt>
                                        </p:tgtEl>
                                        <p:attrNameLst>
                                          <p:attrName>style.visibility</p:attrName>
                                        </p:attrNameLst>
                                      </p:cBhvr>
                                      <p:to>
                                        <p:strVal val="visible"/>
                                      </p:to>
                                    </p:set>
                                    <p:anim calcmode="lin" valueType="num">
                                      <p:cBhvr additive="base">
                                        <p:cTn id="26" dur="1000" fill="hold"/>
                                        <p:tgtEl>
                                          <p:spTgt spid="4">
                                            <p:graphicEl>
                                              <a:dgm id="{FDAD4932-101B-4F12-BB65-FE7DBFAECC6A}"/>
                                            </p:graphic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4">
                                            <p:graphicEl>
                                              <a:dgm id="{FDAD4932-101B-4F12-BB65-FE7DBFAECC6A}"/>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12" fill="hold" grpId="0" nodeType="afterEffect">
                                  <p:stCondLst>
                                    <p:cond delay="0"/>
                                  </p:stCondLst>
                                  <p:childTnLst>
                                    <p:set>
                                      <p:cBhvr>
                                        <p:cTn id="30" dur="1" fill="hold">
                                          <p:stCondLst>
                                            <p:cond delay="0"/>
                                          </p:stCondLst>
                                        </p:cTn>
                                        <p:tgtEl>
                                          <p:spTgt spid="4">
                                            <p:graphicEl>
                                              <a:dgm id="{C2678DD8-FE94-44BC-93DD-A2DCC83A9FFA}"/>
                                            </p:graphicEl>
                                          </p:spTgt>
                                        </p:tgtEl>
                                        <p:attrNameLst>
                                          <p:attrName>style.visibility</p:attrName>
                                        </p:attrNameLst>
                                      </p:cBhvr>
                                      <p:to>
                                        <p:strVal val="visible"/>
                                      </p:to>
                                    </p:set>
                                    <p:anim calcmode="lin" valueType="num">
                                      <p:cBhvr additive="base">
                                        <p:cTn id="31" dur="1000" fill="hold"/>
                                        <p:tgtEl>
                                          <p:spTgt spid="4">
                                            <p:graphicEl>
                                              <a:dgm id="{C2678DD8-FE94-44BC-93DD-A2DCC83A9FFA}"/>
                                            </p:graphic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graphicEl>
                                              <a:dgm id="{C2678DD8-FE94-44BC-93DD-A2DCC83A9FF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9" y="436730"/>
            <a:ext cx="11013744" cy="641445"/>
          </a:xfrm>
          <a:solidFill>
            <a:schemeClr val="accent4">
              <a:lumMod val="20000"/>
              <a:lumOff val="80000"/>
            </a:schemeClr>
          </a:solidFill>
        </p:spPr>
        <p:txBody>
          <a:bodyPr rtlCol="0">
            <a:normAutofit fontScale="90000"/>
          </a:bodyPr>
          <a:lstStyle/>
          <a:p>
            <a:pPr>
              <a:defRPr/>
            </a:pPr>
            <a:r>
              <a:rPr lang="en-GB" b="1" dirty="0" smtClean="0"/>
              <a:t>A culture of urgency</a:t>
            </a:r>
          </a:p>
        </p:txBody>
      </p:sp>
      <p:sp>
        <p:nvSpPr>
          <p:cNvPr id="3" name="Content Placeholder 2"/>
          <p:cNvSpPr>
            <a:spLocks noGrp="1"/>
          </p:cNvSpPr>
          <p:nvPr>
            <p:ph idx="1"/>
          </p:nvPr>
        </p:nvSpPr>
        <p:spPr>
          <a:xfrm>
            <a:off x="614149" y="1378428"/>
            <a:ext cx="11341291" cy="4517409"/>
          </a:xfrm>
          <a:solidFill>
            <a:schemeClr val="bg1"/>
          </a:solidFill>
        </p:spPr>
        <p:txBody>
          <a:bodyPr rtlCol="0">
            <a:normAutofit/>
          </a:bodyPr>
          <a:lstStyle/>
          <a:p>
            <a:pPr algn="just">
              <a:buClr>
                <a:schemeClr val="accent2"/>
              </a:buClr>
              <a:defRPr/>
            </a:pPr>
            <a:r>
              <a:rPr lang="en-GB" sz="2100" dirty="0"/>
              <a:t>Care cases project managed from the day a child comes into care to the day she or he leaves (using a case tracker)</a:t>
            </a:r>
          </a:p>
          <a:p>
            <a:pPr algn="just">
              <a:buClr>
                <a:schemeClr val="accent2"/>
              </a:buClr>
              <a:defRPr/>
            </a:pPr>
            <a:r>
              <a:rPr lang="en-GB" sz="2100" dirty="0"/>
              <a:t>Case plans setting out what needs to be done with any issues about gaps in evidence resolved</a:t>
            </a:r>
          </a:p>
          <a:p>
            <a:pPr algn="just">
              <a:buClr>
                <a:schemeClr val="accent2"/>
              </a:buClr>
              <a:defRPr/>
            </a:pPr>
            <a:r>
              <a:rPr lang="en-GB" sz="2100" dirty="0"/>
              <a:t>A timetable that takes into account emotional and psychological processes, as well as court and bureaucratic processes</a:t>
            </a:r>
          </a:p>
          <a:p>
            <a:pPr algn="just">
              <a:buClr>
                <a:schemeClr val="accent2"/>
              </a:buClr>
              <a:defRPr/>
            </a:pPr>
            <a:r>
              <a:rPr lang="en-GB" sz="2100" dirty="0"/>
              <a:t>A culture change in teams and individuals - to a culture of urgency</a:t>
            </a:r>
          </a:p>
          <a:p>
            <a:pPr algn="just">
              <a:buClr>
                <a:schemeClr val="accent2"/>
              </a:buClr>
              <a:defRPr/>
            </a:pPr>
            <a:r>
              <a:rPr lang="en-GB" sz="2100" dirty="0"/>
              <a:t>Inclusive, problem-solving practice – the team around the child in court</a:t>
            </a:r>
          </a:p>
          <a:p>
            <a:pPr algn="just">
              <a:buClr>
                <a:schemeClr val="accent2"/>
              </a:buClr>
              <a:defRPr/>
            </a:pPr>
            <a:r>
              <a:rPr lang="en-GB" sz="2100" dirty="0"/>
              <a:t>A concurrent 6 month maximum for all stages of the care and placement process- impossible with serial professionals and multiple placements</a:t>
            </a:r>
          </a:p>
          <a:p>
            <a:pPr algn="just">
              <a:buClr>
                <a:schemeClr val="accent2"/>
              </a:buClr>
              <a:defRPr/>
            </a:pPr>
            <a:r>
              <a:rPr lang="en-GB" sz="2100" dirty="0"/>
              <a:t>Extended viability assessments (6-8 weeks) before care proceedings, leading to a single proposition for children subject to care proceedings wherever possible, still within the parameters of the PLO</a:t>
            </a:r>
          </a:p>
          <a:p>
            <a:pPr algn="just">
              <a:defRPr/>
            </a:pPr>
            <a:endParaRPr lang="en-GB" dirty="0" smtClean="0"/>
          </a:p>
        </p:txBody>
      </p:sp>
    </p:spTree>
    <p:extLst>
      <p:ext uri="{BB962C8B-B14F-4D97-AF65-F5344CB8AC3E}">
        <p14:creationId xmlns:p14="http://schemas.microsoft.com/office/powerpoint/2010/main" val="238863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09600" y="294971"/>
            <a:ext cx="10972800" cy="796413"/>
          </a:xfrm>
          <a:solidFill>
            <a:schemeClr val="accent4">
              <a:lumMod val="20000"/>
              <a:lumOff val="80000"/>
            </a:schemeClr>
          </a:solidFill>
        </p:spPr>
        <p:txBody>
          <a:bodyPr>
            <a:normAutofit/>
          </a:bodyPr>
          <a:lstStyle/>
          <a:p>
            <a:r>
              <a:rPr lang="en-GB" altLang="en-US" sz="3600" b="1" dirty="0">
                <a:latin typeface="Calibri Light" panose="020F0302020204030204" pitchFamily="34" charset="0"/>
                <a:cs typeface="Arial" panose="020B0604020202020204" pitchFamily="34" charset="0"/>
              </a:rPr>
              <a:t>Early permanence options: the balancing exercise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01930406"/>
              </p:ext>
            </p:extLst>
          </p:nvPr>
        </p:nvGraphicFramePr>
        <p:xfrm>
          <a:off x="1269241" y="1705969"/>
          <a:ext cx="9444251" cy="4487569"/>
        </p:xfrm>
        <a:graphic>
          <a:graphicData uri="http://schemas.openxmlformats.org/drawingml/2006/table">
            <a:tbl>
              <a:tblPr firstRow="1" firstCol="1" bandRow="1">
                <a:tableStyleId>{616DA210-FB5B-4158-B5E0-FEB733F419BA}</a:tableStyleId>
              </a:tblPr>
              <a:tblGrid>
                <a:gridCol w="4848764"/>
                <a:gridCol w="4595487"/>
              </a:tblGrid>
              <a:tr h="646928">
                <a:tc gridSpan="2">
                  <a:txBody>
                    <a:bodyPr/>
                    <a:lstStyle/>
                    <a:p>
                      <a:pPr algn="ctr">
                        <a:spcBef>
                          <a:spcPts val="600"/>
                        </a:spcBef>
                        <a:spcAft>
                          <a:spcPts val="300"/>
                        </a:spcAft>
                      </a:pPr>
                      <a:r>
                        <a:rPr lang="en-GB" sz="1600" dirty="0">
                          <a:effectLst/>
                        </a:rPr>
                        <a:t>EARLY PERMANENCE ANALYSIS, INCLUDING A WELFARE AND PROPORTIONALITY ANALYSIS OF THE PROPOSED PLACEMENT AND CONTACT </a:t>
                      </a:r>
                      <a:r>
                        <a:rPr lang="en-GB" sz="1600" dirty="0" smtClean="0">
                          <a:effectLst/>
                        </a:rPr>
                        <a:t>FRAMEWORK</a:t>
                      </a:r>
                      <a:endParaRPr lang="en-GB" sz="1600" b="1" dirty="0">
                        <a:effectLst/>
                        <a:latin typeface="Arial"/>
                        <a:ea typeface="Times New Roman"/>
                        <a:cs typeface="Times New Roman"/>
                      </a:endParaRPr>
                    </a:p>
                  </a:txBody>
                  <a:tcPr marL="68580" marR="68580" marT="0" marB="0"/>
                </a:tc>
                <a:tc hMerge="1">
                  <a:txBody>
                    <a:bodyPr/>
                    <a:lstStyle/>
                    <a:p>
                      <a:endParaRPr lang="en-GB"/>
                    </a:p>
                  </a:txBody>
                  <a:tcPr/>
                </a:tc>
              </a:tr>
              <a:tr h="532083">
                <a:tc>
                  <a:txBody>
                    <a:bodyPr/>
                    <a:lstStyle/>
                    <a:p>
                      <a:pPr marL="342900" lvl="0" indent="-342900">
                        <a:spcBef>
                          <a:spcPts val="300"/>
                        </a:spcBef>
                        <a:spcAft>
                          <a:spcPts val="0"/>
                        </a:spcAft>
                        <a:buFont typeface="Symbol"/>
                        <a:buChar char=""/>
                      </a:pPr>
                      <a:r>
                        <a:rPr lang="en-GB" sz="1600" dirty="0">
                          <a:effectLst/>
                        </a:rPr>
                        <a:t>Safe reunification</a:t>
                      </a:r>
                      <a:endParaRPr lang="en-GB" sz="1600" dirty="0">
                        <a:effectLst/>
                        <a:latin typeface="Arial"/>
                        <a:ea typeface="Times New Roman"/>
                        <a:cs typeface="Times New Roman"/>
                      </a:endParaRPr>
                    </a:p>
                  </a:txBody>
                  <a:tcPr marL="68580" marR="68580" marT="0" marB="0"/>
                </a:tc>
                <a:tc>
                  <a:txBody>
                    <a:bodyPr/>
                    <a:lstStyle/>
                    <a:p>
                      <a:pPr marL="457200">
                        <a:spcAft>
                          <a:spcPts val="0"/>
                        </a:spcAft>
                      </a:pPr>
                      <a:r>
                        <a:rPr lang="en-GB" sz="1600" dirty="0" smtClean="0">
                          <a:effectLst/>
                        </a:rPr>
                        <a:t>Evidence</a:t>
                      </a:r>
                      <a:r>
                        <a:rPr lang="en-GB" sz="1600" baseline="0" dirty="0" smtClean="0">
                          <a:effectLst/>
                        </a:rPr>
                        <a:t> (including structured professional assessment)</a:t>
                      </a:r>
                      <a:r>
                        <a:rPr lang="en-GB" sz="1600" dirty="0">
                          <a:effectLst/>
                        </a:rPr>
                        <a:t>   </a:t>
                      </a:r>
                      <a:endParaRPr lang="en-GB" sz="1600" dirty="0">
                        <a:effectLst/>
                        <a:latin typeface="Arial"/>
                        <a:ea typeface="Times New Roman"/>
                        <a:cs typeface="Times New Roman"/>
                      </a:endParaRPr>
                    </a:p>
                  </a:txBody>
                  <a:tcPr marL="68580" marR="68580" marT="0" marB="0"/>
                </a:tc>
              </a:tr>
              <a:tr h="532083">
                <a:tc>
                  <a:txBody>
                    <a:bodyPr/>
                    <a:lstStyle/>
                    <a:p>
                      <a:pPr marL="342900" lvl="0" indent="-342900">
                        <a:spcBef>
                          <a:spcPts val="300"/>
                        </a:spcBef>
                        <a:spcAft>
                          <a:spcPts val="0"/>
                        </a:spcAft>
                        <a:buFont typeface="Symbol"/>
                        <a:buChar char=""/>
                      </a:pPr>
                      <a:r>
                        <a:rPr lang="en-GB" sz="1600" dirty="0">
                          <a:effectLst/>
                        </a:rPr>
                        <a:t>Kinship care</a:t>
                      </a:r>
                      <a:endParaRPr lang="en-GB" sz="1600" dirty="0">
                        <a:effectLst/>
                        <a:latin typeface="Arial"/>
                        <a:ea typeface="Times New Roman"/>
                        <a:cs typeface="Times New Roman"/>
                      </a:endParaRPr>
                    </a:p>
                  </a:txBody>
                  <a:tcPr marL="68580" marR="68580" marT="0" marB="0"/>
                </a:tc>
                <a:tc>
                  <a:txBody>
                    <a:bodyPr/>
                    <a:lstStyle/>
                    <a:p>
                      <a:pPr marL="457200">
                        <a:spcAft>
                          <a:spcPts val="0"/>
                        </a:spcAft>
                      </a:pPr>
                      <a:r>
                        <a:rPr lang="en-GB" sz="1600" dirty="0" smtClean="0">
                          <a:effectLst/>
                        </a:rPr>
                        <a:t>Evidence</a:t>
                      </a:r>
                      <a:r>
                        <a:rPr lang="en-GB" sz="1600" baseline="0" dirty="0" smtClean="0">
                          <a:effectLst/>
                        </a:rPr>
                        <a:t> (including structured professional assessment)</a:t>
                      </a:r>
                      <a:r>
                        <a:rPr lang="en-GB" sz="1600" dirty="0" smtClean="0">
                          <a:effectLst/>
                        </a:rPr>
                        <a:t>   </a:t>
                      </a:r>
                      <a:endParaRPr lang="en-GB" sz="1600" dirty="0">
                        <a:effectLst/>
                        <a:latin typeface="Arial"/>
                        <a:ea typeface="Times New Roman"/>
                        <a:cs typeface="Times New Roman"/>
                      </a:endParaRPr>
                    </a:p>
                  </a:txBody>
                  <a:tcPr marL="68580" marR="68580" marT="0" marB="0"/>
                </a:tc>
              </a:tr>
              <a:tr h="532083">
                <a:tc>
                  <a:txBody>
                    <a:bodyPr/>
                    <a:lstStyle/>
                    <a:p>
                      <a:pPr marL="342900" lvl="0" indent="-342900">
                        <a:spcBef>
                          <a:spcPts val="300"/>
                        </a:spcBef>
                        <a:spcAft>
                          <a:spcPts val="0"/>
                        </a:spcAft>
                        <a:buFont typeface="Symbol"/>
                        <a:buChar char=""/>
                      </a:pPr>
                      <a:r>
                        <a:rPr lang="en-GB" sz="1600" dirty="0">
                          <a:effectLst/>
                        </a:rPr>
                        <a:t>Permanent (long-term) fostering</a:t>
                      </a:r>
                      <a:endParaRPr lang="en-GB" sz="1600" dirty="0">
                        <a:effectLst/>
                        <a:latin typeface="Arial"/>
                        <a:ea typeface="Times New Roman"/>
                        <a:cs typeface="Times New Roman"/>
                      </a:endParaRPr>
                    </a:p>
                  </a:txBody>
                  <a:tcPr marL="68580" marR="68580" marT="0" marB="0"/>
                </a:tc>
                <a:tc>
                  <a:txBody>
                    <a:bodyPr/>
                    <a:lstStyle/>
                    <a:p>
                      <a:pPr marL="45720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rPr>
                        <a:t>Evidence</a:t>
                      </a:r>
                      <a:r>
                        <a:rPr lang="en-GB" sz="1600" baseline="0" dirty="0" smtClean="0">
                          <a:effectLst/>
                        </a:rPr>
                        <a:t> (including structured professional  assessment)</a:t>
                      </a:r>
                      <a:r>
                        <a:rPr lang="en-GB" sz="1600" dirty="0" smtClean="0">
                          <a:effectLst/>
                        </a:rPr>
                        <a:t>   </a:t>
                      </a:r>
                      <a:endParaRPr lang="en-GB" sz="1600" dirty="0" smtClean="0">
                        <a:effectLst/>
                        <a:latin typeface="Arial"/>
                        <a:ea typeface="Times New Roman"/>
                        <a:cs typeface="Times New Roman"/>
                      </a:endParaRPr>
                    </a:p>
                  </a:txBody>
                  <a:tcPr marL="68580" marR="68580" marT="0" marB="0"/>
                </a:tc>
              </a:tr>
              <a:tr h="731520">
                <a:tc>
                  <a:txBody>
                    <a:bodyPr/>
                    <a:lstStyle/>
                    <a:p>
                      <a:pPr marL="342900" lvl="0" indent="-342900">
                        <a:spcBef>
                          <a:spcPts val="300"/>
                        </a:spcBef>
                        <a:spcAft>
                          <a:spcPts val="0"/>
                        </a:spcAft>
                        <a:buFont typeface="Symbol"/>
                        <a:buChar char=""/>
                      </a:pPr>
                      <a:r>
                        <a:rPr lang="en-GB" sz="1600" dirty="0">
                          <a:effectLst/>
                        </a:rPr>
                        <a:t>Adoption</a:t>
                      </a:r>
                      <a:endParaRPr lang="en-GB" sz="1600" dirty="0">
                        <a:effectLst/>
                        <a:latin typeface="Arial"/>
                        <a:ea typeface="Times New Roman"/>
                        <a:cs typeface="Times New Roman"/>
                      </a:endParaRPr>
                    </a:p>
                  </a:txBody>
                  <a:tcPr marL="68580" marR="68580" marT="0" marB="0"/>
                </a:tc>
                <a:tc>
                  <a:txBody>
                    <a:bodyPr/>
                    <a:lstStyle/>
                    <a:p>
                      <a:pPr marL="45720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rPr>
                        <a:t>Evidence</a:t>
                      </a:r>
                      <a:r>
                        <a:rPr lang="en-GB" sz="1600" baseline="0" dirty="0" smtClean="0">
                          <a:effectLst/>
                        </a:rPr>
                        <a:t> (including structured professional assessment)</a:t>
                      </a:r>
                      <a:r>
                        <a:rPr lang="en-GB" sz="1600" dirty="0" smtClean="0">
                          <a:effectLst/>
                        </a:rPr>
                        <a:t>   </a:t>
                      </a:r>
                      <a:endParaRPr lang="en-GB" sz="1600" dirty="0" smtClean="0">
                        <a:effectLst/>
                        <a:latin typeface="Arial"/>
                        <a:ea typeface="Times New Roman"/>
                        <a:cs typeface="Times New Roman"/>
                      </a:endParaRPr>
                    </a:p>
                    <a:p>
                      <a:pPr marL="457200">
                        <a:spcAft>
                          <a:spcPts val="0"/>
                        </a:spcAft>
                      </a:pPr>
                      <a:endParaRPr lang="en-GB" sz="1600" dirty="0">
                        <a:effectLst/>
                        <a:latin typeface="Arial"/>
                        <a:ea typeface="Times New Roman"/>
                        <a:cs typeface="Times New Roman"/>
                      </a:endParaRPr>
                    </a:p>
                  </a:txBody>
                  <a:tcPr marL="68580" marR="68580" marT="0" marB="0"/>
                </a:tc>
              </a:tr>
              <a:tr h="781352">
                <a:tc>
                  <a:txBody>
                    <a:bodyPr/>
                    <a:lstStyle/>
                    <a:p>
                      <a:pPr marL="342900" lvl="0" indent="-342900">
                        <a:spcBef>
                          <a:spcPts val="300"/>
                        </a:spcBef>
                        <a:spcAft>
                          <a:spcPts val="0"/>
                        </a:spcAft>
                        <a:buFont typeface="Symbol"/>
                        <a:buChar char=""/>
                      </a:pPr>
                      <a:r>
                        <a:rPr lang="en-GB" sz="1600" dirty="0">
                          <a:effectLst/>
                        </a:rPr>
                        <a:t>Special guardianship</a:t>
                      </a:r>
                      <a:endParaRPr lang="en-GB" sz="1600" dirty="0">
                        <a:effectLst/>
                        <a:latin typeface="Arial"/>
                        <a:ea typeface="Times New Roman"/>
                        <a:cs typeface="Times New Roman"/>
                      </a:endParaRPr>
                    </a:p>
                  </a:txBody>
                  <a:tcPr marL="68580" marR="68580" marT="0" marB="0"/>
                </a:tc>
                <a:tc>
                  <a:txBody>
                    <a:bodyPr/>
                    <a:lstStyle/>
                    <a:p>
                      <a:pPr marL="45720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rPr>
                        <a:t>Evidence</a:t>
                      </a:r>
                      <a:r>
                        <a:rPr lang="en-GB" sz="1600" baseline="0" dirty="0" smtClean="0">
                          <a:effectLst/>
                        </a:rPr>
                        <a:t> (including structured professional assessment)</a:t>
                      </a:r>
                      <a:r>
                        <a:rPr lang="en-GB" sz="1600" dirty="0" smtClean="0">
                          <a:effectLst/>
                        </a:rPr>
                        <a:t>   </a:t>
                      </a:r>
                      <a:endParaRPr lang="en-GB" sz="1600" dirty="0" smtClean="0">
                        <a:effectLst/>
                        <a:latin typeface="Arial"/>
                        <a:ea typeface="Times New Roman"/>
                        <a:cs typeface="Times New Roman"/>
                      </a:endParaRPr>
                    </a:p>
                    <a:p>
                      <a:pPr marL="457200">
                        <a:spcAft>
                          <a:spcPts val="0"/>
                        </a:spcAft>
                      </a:pPr>
                      <a:endParaRPr lang="en-GB" sz="1600" dirty="0">
                        <a:effectLst/>
                        <a:latin typeface="Arial"/>
                        <a:ea typeface="Times New Roman"/>
                        <a:cs typeface="Times New Roman"/>
                      </a:endParaRPr>
                    </a:p>
                  </a:txBody>
                  <a:tcPr marL="68580" marR="68580" marT="0" marB="0"/>
                </a:tc>
              </a:tr>
              <a:tr h="731520">
                <a:tc>
                  <a:txBody>
                    <a:bodyPr/>
                    <a:lstStyle/>
                    <a:p>
                      <a:pPr marL="342900" lvl="0" indent="-342900">
                        <a:spcBef>
                          <a:spcPts val="300"/>
                        </a:spcBef>
                        <a:spcAft>
                          <a:spcPts val="0"/>
                        </a:spcAft>
                        <a:buFont typeface="Symbol"/>
                        <a:buChar char=""/>
                      </a:pPr>
                      <a:r>
                        <a:rPr lang="en-GB" sz="1600" dirty="0">
                          <a:effectLst/>
                        </a:rPr>
                        <a:t>Residential care</a:t>
                      </a:r>
                      <a:endParaRPr lang="en-GB" sz="1600" dirty="0">
                        <a:effectLst/>
                        <a:latin typeface="Arial"/>
                        <a:ea typeface="Times New Roman"/>
                        <a:cs typeface="Times New Roman"/>
                      </a:endParaRPr>
                    </a:p>
                  </a:txBody>
                  <a:tcPr marL="68580" marR="68580" marT="0" marB="0"/>
                </a:tc>
                <a:tc>
                  <a:txBody>
                    <a:bodyPr/>
                    <a:lstStyle/>
                    <a:p>
                      <a:pPr marL="457200" marR="0" indent="0" algn="l" defTabSz="914400" rtl="0" eaLnBrk="1" fontAlgn="auto" latinLnBrk="0" hangingPunct="1">
                        <a:lnSpc>
                          <a:spcPct val="100000"/>
                        </a:lnSpc>
                        <a:spcBef>
                          <a:spcPts val="0"/>
                        </a:spcBef>
                        <a:spcAft>
                          <a:spcPts val="0"/>
                        </a:spcAft>
                        <a:buClrTx/>
                        <a:buSzTx/>
                        <a:buFontTx/>
                        <a:buNone/>
                        <a:tabLst/>
                        <a:defRPr/>
                      </a:pPr>
                      <a:r>
                        <a:rPr lang="en-GB" sz="1600" dirty="0" smtClean="0">
                          <a:effectLst/>
                        </a:rPr>
                        <a:t>Evidence</a:t>
                      </a:r>
                      <a:r>
                        <a:rPr lang="en-GB" sz="1600" baseline="0" dirty="0" smtClean="0">
                          <a:effectLst/>
                        </a:rPr>
                        <a:t> (including structured professional assessment)</a:t>
                      </a:r>
                      <a:r>
                        <a:rPr lang="en-GB" sz="1600" dirty="0" smtClean="0">
                          <a:effectLst/>
                        </a:rPr>
                        <a:t>   </a:t>
                      </a:r>
                      <a:endParaRPr lang="en-GB" sz="1600" dirty="0" smtClean="0">
                        <a:effectLst/>
                        <a:latin typeface="Arial"/>
                        <a:ea typeface="Times New Roman"/>
                        <a:cs typeface="Times New Roman"/>
                      </a:endParaRPr>
                    </a:p>
                    <a:p>
                      <a:pPr marL="457200">
                        <a:spcAft>
                          <a:spcPts val="0"/>
                        </a:spcAft>
                      </a:pPr>
                      <a:endParaRPr lang="en-GB" sz="16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96432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03392" y="1700213"/>
            <a:ext cx="8785225" cy="0"/>
          </a:xfrm>
          <a:prstGeom prst="line">
            <a:avLst/>
          </a:prstGeom>
          <a:ln w="38100">
            <a:prstDash val="sys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919291" y="1412875"/>
            <a:ext cx="288925" cy="2089151"/>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2782892" y="1484313"/>
            <a:ext cx="682625" cy="2736851"/>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575051" y="1484313"/>
            <a:ext cx="215900" cy="792163"/>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4583115" y="1412879"/>
            <a:ext cx="215900" cy="2016125"/>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flipH="1">
            <a:off x="5375278" y="1484314"/>
            <a:ext cx="504825" cy="3384551"/>
          </a:xfrm>
          <a:prstGeom prst="line">
            <a:avLst/>
          </a:prstGeom>
          <a:ln w="38100"/>
        </p:spPr>
        <p:style>
          <a:lnRef idx="1">
            <a:schemeClr val="dk1"/>
          </a:lnRef>
          <a:fillRef idx="0">
            <a:schemeClr val="dk1"/>
          </a:fillRef>
          <a:effectRef idx="0">
            <a:schemeClr val="dk1"/>
          </a:effectRef>
          <a:fontRef idx="minor">
            <a:schemeClr val="tx1"/>
          </a:fontRef>
        </p:style>
      </p:cxnSp>
      <p:sp>
        <p:nvSpPr>
          <p:cNvPr id="6153" name="TextBox 27"/>
          <p:cNvSpPr txBox="1">
            <a:spLocks noChangeArrowheads="1"/>
          </p:cNvSpPr>
          <p:nvPr/>
        </p:nvSpPr>
        <p:spPr bwMode="auto">
          <a:xfrm>
            <a:off x="3503615" y="4868864"/>
            <a:ext cx="4392612" cy="1738936"/>
          </a:xfrm>
          <a:prstGeom prst="rect">
            <a:avLst/>
          </a:prstGeom>
          <a:noFill/>
          <a:ln w="9525">
            <a:solidFill>
              <a:schemeClr val="tx1"/>
            </a:solidFill>
            <a:miter lim="800000"/>
            <a:headEnd/>
            <a:tailEnd/>
          </a:ln>
        </p:spPr>
        <p:txBody>
          <a:bodyPr lIns="91438" tIns="45719" rIns="91438" bIns="45719">
            <a:spAutoFit/>
          </a:bodyPr>
          <a:lstStyle/>
          <a:p>
            <a:pPr algn="ctr" fontAlgn="base">
              <a:spcBef>
                <a:spcPct val="0"/>
              </a:spcBef>
              <a:spcAft>
                <a:spcPct val="0"/>
              </a:spcAft>
            </a:pPr>
            <a:r>
              <a:rPr lang="en-GB" sz="1500" b="1" dirty="0">
                <a:solidFill>
                  <a:prstClr val="black"/>
                </a:solidFill>
                <a:latin typeface="Arial" charset="0"/>
                <a:cs typeface="Arial" charset="0"/>
              </a:rPr>
              <a:t>EVIDENCE BASE</a:t>
            </a:r>
          </a:p>
          <a:p>
            <a:pPr algn="ctr" fontAlgn="base">
              <a:spcBef>
                <a:spcPct val="0"/>
              </a:spcBef>
              <a:spcAft>
                <a:spcPct val="0"/>
              </a:spcAft>
            </a:pPr>
            <a:endParaRPr lang="en-GB" sz="1500" b="1" dirty="0">
              <a:solidFill>
                <a:prstClr val="black"/>
              </a:solidFill>
              <a:latin typeface="Arial" charset="0"/>
              <a:cs typeface="Arial" charset="0"/>
            </a:endParaRPr>
          </a:p>
          <a:p>
            <a:pPr fontAlgn="base">
              <a:spcBef>
                <a:spcPct val="0"/>
              </a:spcBef>
              <a:spcAft>
                <a:spcPct val="0"/>
              </a:spcAft>
              <a:buFont typeface="Arial" charset="0"/>
              <a:buChar char="•"/>
            </a:pPr>
            <a:r>
              <a:rPr lang="en-GB" sz="1100" dirty="0">
                <a:solidFill>
                  <a:prstClr val="black"/>
                </a:solidFill>
                <a:latin typeface="Arial" charset="0"/>
              </a:rPr>
              <a:t> After social work input, mum supports kinship care placement with PGM</a:t>
            </a:r>
          </a:p>
          <a:p>
            <a:pPr fontAlgn="base">
              <a:spcBef>
                <a:spcPct val="0"/>
              </a:spcBef>
              <a:spcAft>
                <a:spcPct val="0"/>
              </a:spcAft>
              <a:buFont typeface="Arial" charset="0"/>
              <a:buChar char="•"/>
            </a:pPr>
            <a:r>
              <a:rPr lang="en-GB" sz="1100" dirty="0">
                <a:solidFill>
                  <a:prstClr val="black"/>
                </a:solidFill>
                <a:latin typeface="Arial" charset="0"/>
              </a:rPr>
              <a:t> Permanence assessment of PGM and PGF concludes positively in 5 weeks</a:t>
            </a:r>
          </a:p>
          <a:p>
            <a:pPr fontAlgn="base">
              <a:spcBef>
                <a:spcPct val="0"/>
              </a:spcBef>
              <a:spcAft>
                <a:spcPct val="0"/>
              </a:spcAft>
              <a:buFont typeface="Arial" charset="0"/>
              <a:buChar char="•"/>
            </a:pPr>
            <a:r>
              <a:rPr lang="en-GB" sz="1100" dirty="0">
                <a:solidFill>
                  <a:prstClr val="black"/>
                </a:solidFill>
                <a:latin typeface="Arial" charset="0"/>
              </a:rPr>
              <a:t> Their assessment concludes this will keep both mum and dad positively involved in child’s upbringing</a:t>
            </a:r>
          </a:p>
          <a:p>
            <a:pPr fontAlgn="base">
              <a:spcBef>
                <a:spcPct val="0"/>
              </a:spcBef>
              <a:spcAft>
                <a:spcPct val="0"/>
              </a:spcAft>
              <a:buFont typeface="Arial" charset="0"/>
              <a:buChar char="•"/>
            </a:pPr>
            <a:r>
              <a:rPr lang="en-GB" sz="1100" dirty="0">
                <a:solidFill>
                  <a:prstClr val="black"/>
                </a:solidFill>
                <a:latin typeface="Arial" charset="0"/>
              </a:rPr>
              <a:t> PGF health issues resolved</a:t>
            </a:r>
          </a:p>
        </p:txBody>
      </p:sp>
      <p:cxnSp>
        <p:nvCxnSpPr>
          <p:cNvPr id="30" name="Straight Connector 29"/>
          <p:cNvCxnSpPr/>
          <p:nvPr/>
        </p:nvCxnSpPr>
        <p:spPr>
          <a:xfrm>
            <a:off x="6672263" y="1484318"/>
            <a:ext cx="431800" cy="1944687"/>
          </a:xfrm>
          <a:prstGeom prst="line">
            <a:avLst/>
          </a:prstGeom>
          <a:ln w="381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8112127" y="1484316"/>
            <a:ext cx="215900" cy="1152525"/>
          </a:xfrm>
          <a:prstGeom prst="line">
            <a:avLst/>
          </a:prstGeom>
          <a:ln w="38100"/>
        </p:spPr>
        <p:style>
          <a:lnRef idx="1">
            <a:schemeClr val="dk1"/>
          </a:lnRef>
          <a:fillRef idx="0">
            <a:schemeClr val="dk1"/>
          </a:fillRef>
          <a:effectRef idx="0">
            <a:schemeClr val="dk1"/>
          </a:effectRef>
          <a:fontRef idx="minor">
            <a:schemeClr val="tx1"/>
          </a:fontRef>
        </p:style>
      </p:cxnSp>
      <p:sp>
        <p:nvSpPr>
          <p:cNvPr id="6156" name="TextBox 20"/>
          <p:cNvSpPr txBox="1">
            <a:spLocks noChangeArrowheads="1"/>
          </p:cNvSpPr>
          <p:nvPr/>
        </p:nvSpPr>
        <p:spPr bwMode="auto">
          <a:xfrm>
            <a:off x="1631954" y="3573465"/>
            <a:ext cx="1439863" cy="769441"/>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ea typeface="Calibri" pitchFamily="34" charset="0"/>
                <a:cs typeface="Times New Roman" pitchFamily="18" charset="0"/>
              </a:rPr>
              <a:t>Mum engages with social worker on a contract to enter drug rehab</a:t>
            </a:r>
          </a:p>
        </p:txBody>
      </p:sp>
      <p:sp>
        <p:nvSpPr>
          <p:cNvPr id="6157" name="TextBox 21"/>
          <p:cNvSpPr txBox="1">
            <a:spLocks noChangeArrowheads="1"/>
          </p:cNvSpPr>
          <p:nvPr/>
        </p:nvSpPr>
        <p:spPr bwMode="auto">
          <a:xfrm>
            <a:off x="2782891" y="4221166"/>
            <a:ext cx="1584325" cy="723273"/>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MGM commits to safe shared care with child</a:t>
            </a:r>
          </a:p>
          <a:p>
            <a:pPr fontAlgn="base">
              <a:spcBef>
                <a:spcPct val="0"/>
              </a:spcBef>
              <a:spcAft>
                <a:spcPct val="0"/>
              </a:spcAft>
            </a:pPr>
            <a:endParaRPr lang="en-GB" dirty="0">
              <a:solidFill>
                <a:prstClr val="black"/>
              </a:solidFill>
              <a:latin typeface="Arial" charset="0"/>
            </a:endParaRPr>
          </a:p>
        </p:txBody>
      </p:sp>
      <p:sp>
        <p:nvSpPr>
          <p:cNvPr id="6158" name="TextBox 22"/>
          <p:cNvSpPr txBox="1">
            <a:spLocks noChangeArrowheads="1"/>
          </p:cNvSpPr>
          <p:nvPr/>
        </p:nvSpPr>
        <p:spPr bwMode="auto">
          <a:xfrm>
            <a:off x="3143251" y="2276477"/>
            <a:ext cx="1512888" cy="553996"/>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Dad commits to child</a:t>
            </a:r>
          </a:p>
          <a:p>
            <a:pPr fontAlgn="base">
              <a:spcBef>
                <a:spcPct val="0"/>
              </a:spcBef>
              <a:spcAft>
                <a:spcPct val="0"/>
              </a:spcAft>
            </a:pPr>
            <a:endParaRPr lang="en-GB" dirty="0">
              <a:solidFill>
                <a:prstClr val="black"/>
              </a:solidFill>
              <a:latin typeface="Arial" charset="0"/>
            </a:endParaRPr>
          </a:p>
        </p:txBody>
      </p:sp>
      <p:sp>
        <p:nvSpPr>
          <p:cNvPr id="6159" name="TextBox 24"/>
          <p:cNvSpPr txBox="1">
            <a:spLocks noChangeArrowheads="1"/>
          </p:cNvSpPr>
          <p:nvPr/>
        </p:nvSpPr>
        <p:spPr bwMode="auto">
          <a:xfrm>
            <a:off x="3792539" y="3429003"/>
            <a:ext cx="1511300" cy="600164"/>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Mum’s sister assessed for viability</a:t>
            </a:r>
          </a:p>
          <a:p>
            <a:pPr fontAlgn="base">
              <a:spcBef>
                <a:spcPct val="0"/>
              </a:spcBef>
              <a:spcAft>
                <a:spcPct val="0"/>
              </a:spcAft>
            </a:pPr>
            <a:endParaRPr lang="en-GB" sz="1100" dirty="0">
              <a:solidFill>
                <a:prstClr val="black"/>
              </a:solidFill>
              <a:latin typeface="Arial" charset="0"/>
            </a:endParaRPr>
          </a:p>
        </p:txBody>
      </p:sp>
      <p:sp>
        <p:nvSpPr>
          <p:cNvPr id="6160" name="TextBox 25"/>
          <p:cNvSpPr txBox="1">
            <a:spLocks noChangeArrowheads="1"/>
          </p:cNvSpPr>
          <p:nvPr/>
        </p:nvSpPr>
        <p:spPr bwMode="auto">
          <a:xfrm>
            <a:off x="6167439" y="3429001"/>
            <a:ext cx="2089151" cy="892550"/>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PGM, already a permanent carer for 2 grandchildren, positively assessed for viability</a:t>
            </a:r>
          </a:p>
          <a:p>
            <a:pPr fontAlgn="base">
              <a:spcBef>
                <a:spcPct val="0"/>
              </a:spcBef>
              <a:spcAft>
                <a:spcPct val="0"/>
              </a:spcAft>
            </a:pPr>
            <a:endParaRPr lang="en-GB" dirty="0">
              <a:solidFill>
                <a:prstClr val="black"/>
              </a:solidFill>
              <a:latin typeface="Arial" charset="0"/>
            </a:endParaRPr>
          </a:p>
        </p:txBody>
      </p:sp>
      <p:sp>
        <p:nvSpPr>
          <p:cNvPr id="6161" name="TextBox 27"/>
          <p:cNvSpPr txBox="1">
            <a:spLocks noChangeArrowheads="1"/>
          </p:cNvSpPr>
          <p:nvPr/>
        </p:nvSpPr>
        <p:spPr bwMode="auto">
          <a:xfrm>
            <a:off x="7464427" y="2636841"/>
            <a:ext cx="1511300" cy="723273"/>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Concerns expressed by mum about PGM</a:t>
            </a:r>
          </a:p>
          <a:p>
            <a:pPr fontAlgn="base">
              <a:spcBef>
                <a:spcPct val="0"/>
              </a:spcBef>
              <a:spcAft>
                <a:spcPct val="0"/>
              </a:spcAft>
            </a:pPr>
            <a:endParaRPr lang="en-GB" dirty="0">
              <a:solidFill>
                <a:prstClr val="black"/>
              </a:solidFill>
              <a:latin typeface="Arial" charset="0"/>
            </a:endParaRPr>
          </a:p>
        </p:txBody>
      </p:sp>
      <p:cxnSp>
        <p:nvCxnSpPr>
          <p:cNvPr id="29" name="Straight Connector 28"/>
          <p:cNvCxnSpPr/>
          <p:nvPr/>
        </p:nvCxnSpPr>
        <p:spPr>
          <a:xfrm>
            <a:off x="9336092" y="1412879"/>
            <a:ext cx="504825" cy="2879725"/>
          </a:xfrm>
          <a:prstGeom prst="line">
            <a:avLst/>
          </a:prstGeom>
          <a:ln w="38100"/>
        </p:spPr>
        <p:style>
          <a:lnRef idx="1">
            <a:schemeClr val="dk1"/>
          </a:lnRef>
          <a:fillRef idx="0">
            <a:schemeClr val="dk1"/>
          </a:fillRef>
          <a:effectRef idx="0">
            <a:schemeClr val="dk1"/>
          </a:effectRef>
          <a:fontRef idx="minor">
            <a:schemeClr val="tx1"/>
          </a:fontRef>
        </p:style>
      </p:cxnSp>
      <p:sp>
        <p:nvSpPr>
          <p:cNvPr id="6163" name="TextBox 32"/>
          <p:cNvSpPr txBox="1">
            <a:spLocks noChangeArrowheads="1"/>
          </p:cNvSpPr>
          <p:nvPr/>
        </p:nvSpPr>
        <p:spPr bwMode="auto">
          <a:xfrm>
            <a:off x="9120190" y="4365629"/>
            <a:ext cx="1547812" cy="430887"/>
          </a:xfrm>
          <a:prstGeom prst="rect">
            <a:avLst/>
          </a:prstGeom>
          <a:noFill/>
          <a:ln w="9525">
            <a:noFill/>
            <a:miter lim="800000"/>
            <a:headEnd/>
            <a:tailEnd/>
          </a:ln>
        </p:spPr>
        <p:txBody>
          <a:bodyPr lIns="91438" tIns="45719" rIns="91438" bIns="45719">
            <a:spAutoFit/>
          </a:bodyPr>
          <a:lstStyle/>
          <a:p>
            <a:pPr fontAlgn="base">
              <a:spcBef>
                <a:spcPct val="0"/>
              </a:spcBef>
              <a:spcAft>
                <a:spcPct val="0"/>
              </a:spcAft>
            </a:pPr>
            <a:r>
              <a:rPr lang="en-GB" sz="1100" dirty="0">
                <a:solidFill>
                  <a:prstClr val="black"/>
                </a:solidFill>
                <a:latin typeface="Arial" charset="0"/>
              </a:rPr>
              <a:t>PGF health issues</a:t>
            </a:r>
          </a:p>
          <a:p>
            <a:pPr fontAlgn="base">
              <a:spcBef>
                <a:spcPct val="0"/>
              </a:spcBef>
              <a:spcAft>
                <a:spcPct val="0"/>
              </a:spcAft>
            </a:pPr>
            <a:endParaRPr lang="en-GB" sz="1100" dirty="0">
              <a:solidFill>
                <a:prstClr val="black"/>
              </a:solidFill>
              <a:latin typeface="Arial" charset="0"/>
            </a:endParaRPr>
          </a:p>
        </p:txBody>
      </p:sp>
      <p:sp>
        <p:nvSpPr>
          <p:cNvPr id="21" name="Title 1"/>
          <p:cNvSpPr txBox="1">
            <a:spLocks/>
          </p:cNvSpPr>
          <p:nvPr/>
        </p:nvSpPr>
        <p:spPr>
          <a:xfrm>
            <a:off x="609600" y="294971"/>
            <a:ext cx="10972800" cy="796413"/>
          </a:xfrm>
          <a:prstGeom prst="rect">
            <a:avLst/>
          </a:prstGeom>
          <a:solidFill>
            <a:schemeClr val="accent4">
              <a:lumMod val="20000"/>
              <a:lumOff val="80000"/>
            </a:schemeClr>
          </a:solidFill>
        </p:spPr>
        <p:txBody>
          <a:bodyPr vert="horz" lIns="91438" tIns="45719" rIns="91438" bIns="45719"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altLang="en-US" sz="4000" b="1" dirty="0">
                <a:latin typeface="Calibri Light" panose="020F0302020204030204" pitchFamily="34" charset="0"/>
                <a:cs typeface="Arial" panose="020B0604020202020204" pitchFamily="34" charset="0"/>
              </a:rPr>
              <a:t>Lines of enquiry </a:t>
            </a:r>
          </a:p>
        </p:txBody>
      </p:sp>
    </p:spTree>
    <p:extLst>
      <p:ext uri="{BB962C8B-B14F-4D97-AF65-F5344CB8AC3E}">
        <p14:creationId xmlns:p14="http://schemas.microsoft.com/office/powerpoint/2010/main" val="74759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2063" y="290996"/>
            <a:ext cx="10972800" cy="796413"/>
          </a:xfrm>
          <a:prstGeom prst="rect">
            <a:avLst/>
          </a:prstGeom>
          <a:solidFill>
            <a:schemeClr val="accent4">
              <a:lumMod val="20000"/>
              <a:lumOff val="80000"/>
            </a:schemeClr>
          </a:solidFill>
        </p:spPr>
        <p:txBody>
          <a:bodyPr vert="horz" lIns="91438" tIns="45719" rIns="91438" bIns="45719"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b="1" dirty="0"/>
              <a:t>The eclectic model of social work in Cafcass</a:t>
            </a:r>
            <a:endParaRPr lang="en-GB" altLang="en-US" sz="4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59663" y="1087405"/>
            <a:ext cx="11277600" cy="5770595"/>
          </a:xfrm>
          <a:prstGeom prst="rect">
            <a:avLst/>
          </a:prstGeom>
        </p:spPr>
      </p:pic>
    </p:spTree>
    <p:extLst>
      <p:ext uri="{BB962C8B-B14F-4D97-AF65-F5344CB8AC3E}">
        <p14:creationId xmlns:p14="http://schemas.microsoft.com/office/powerpoint/2010/main" val="221684752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igin">
  <a:themeElements>
    <a:clrScheme name="Custom 1">
      <a:dk1>
        <a:srgbClr val="404040"/>
      </a:dk1>
      <a:lt1>
        <a:srgbClr val="FFFFFF"/>
      </a:lt1>
      <a:dk2>
        <a:srgbClr val="7030A0"/>
      </a:dk2>
      <a:lt2>
        <a:srgbClr val="808080"/>
      </a:lt2>
      <a:accent1>
        <a:srgbClr val="B2B2B2"/>
      </a:accent1>
      <a:accent2>
        <a:srgbClr val="00B050"/>
      </a:accent2>
      <a:accent3>
        <a:srgbClr val="FFFFFF"/>
      </a:accent3>
      <a:accent4>
        <a:srgbClr val="0070C0"/>
      </a:accent4>
      <a:accent5>
        <a:srgbClr val="77174E"/>
      </a:accent5>
      <a:accent6>
        <a:srgbClr val="E7D200"/>
      </a:accent6>
      <a:hlink>
        <a:srgbClr val="BCB000"/>
      </a:hlink>
      <a:folHlink>
        <a:srgbClr val="318D3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1_Origin">
  <a:themeElements>
    <a:clrScheme name="Custom 1">
      <a:dk1>
        <a:srgbClr val="404040"/>
      </a:dk1>
      <a:lt1>
        <a:srgbClr val="FFFFFF"/>
      </a:lt1>
      <a:dk2>
        <a:srgbClr val="7030A0"/>
      </a:dk2>
      <a:lt2>
        <a:srgbClr val="808080"/>
      </a:lt2>
      <a:accent1>
        <a:srgbClr val="B2B2B2"/>
      </a:accent1>
      <a:accent2>
        <a:srgbClr val="00B050"/>
      </a:accent2>
      <a:accent3>
        <a:srgbClr val="FFFFFF"/>
      </a:accent3>
      <a:accent4>
        <a:srgbClr val="0070C0"/>
      </a:accent4>
      <a:accent5>
        <a:srgbClr val="77174E"/>
      </a:accent5>
      <a:accent6>
        <a:srgbClr val="E7D200"/>
      </a:accent6>
      <a:hlink>
        <a:srgbClr val="BCB000"/>
      </a:hlink>
      <a:folHlink>
        <a:srgbClr val="318D3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Illustrative powerpoint ">
  <a:themeElements>
    <a:clrScheme name="Custom 1">
      <a:dk1>
        <a:srgbClr val="404040"/>
      </a:dk1>
      <a:lt1>
        <a:srgbClr val="FFFFFF"/>
      </a:lt1>
      <a:dk2>
        <a:srgbClr val="7030A0"/>
      </a:dk2>
      <a:lt2>
        <a:srgbClr val="808080"/>
      </a:lt2>
      <a:accent1>
        <a:srgbClr val="B2B2B2"/>
      </a:accent1>
      <a:accent2>
        <a:srgbClr val="00B050"/>
      </a:accent2>
      <a:accent3>
        <a:srgbClr val="FFFFFF"/>
      </a:accent3>
      <a:accent4>
        <a:srgbClr val="0070C0"/>
      </a:accent4>
      <a:accent5>
        <a:srgbClr val="77174E"/>
      </a:accent5>
      <a:accent6>
        <a:srgbClr val="E7D200"/>
      </a:accent6>
      <a:hlink>
        <a:srgbClr val="BCB000"/>
      </a:hlink>
      <a:folHlink>
        <a:srgbClr val="318D36"/>
      </a:folHlink>
    </a:clrScheme>
    <a:fontScheme name="Illustrative powerpoint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Illustrative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llustrative 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llustrative 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llustrative 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llustrative 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llustrative 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llustrative powerpoi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llustrative 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llustrative 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llustrative 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llustrative 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llustrative 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llustrative powerpoint  13">
        <a:dk1>
          <a:srgbClr val="000000"/>
        </a:dk1>
        <a:lt1>
          <a:srgbClr val="FFFFFF"/>
        </a:lt1>
        <a:dk2>
          <a:srgbClr val="00A4DD"/>
        </a:dk2>
        <a:lt2>
          <a:srgbClr val="808080"/>
        </a:lt2>
        <a:accent1>
          <a:srgbClr val="EE7F00"/>
        </a:accent1>
        <a:accent2>
          <a:srgbClr val="FFE800"/>
        </a:accent2>
        <a:accent3>
          <a:srgbClr val="FFFFFF"/>
        </a:accent3>
        <a:accent4>
          <a:srgbClr val="000000"/>
        </a:accent4>
        <a:accent5>
          <a:srgbClr val="F5C0AA"/>
        </a:accent5>
        <a:accent6>
          <a:srgbClr val="E7D200"/>
        </a:accent6>
        <a:hlink>
          <a:srgbClr val="BCB000"/>
        </a:hlink>
        <a:folHlink>
          <a:srgbClr val="318D36"/>
        </a:folHlink>
      </a:clrScheme>
      <a:clrMap bg1="lt1" tx1="dk1" bg2="lt2" tx2="dk2" accent1="accent1" accent2="accent2" accent3="accent3" accent4="accent4" accent5="accent5" accent6="accent6" hlink="hlink" folHlink="folHlink"/>
    </a:extraClrScheme>
    <a:extraClrScheme>
      <a:clrScheme name="Illustrative powerpoint  14">
        <a:dk1>
          <a:srgbClr val="000000"/>
        </a:dk1>
        <a:lt1>
          <a:srgbClr val="FFFFFF"/>
        </a:lt1>
        <a:dk2>
          <a:srgbClr val="00A4DD"/>
        </a:dk2>
        <a:lt2>
          <a:srgbClr val="808080"/>
        </a:lt2>
        <a:accent1>
          <a:srgbClr val="FFE800"/>
        </a:accent1>
        <a:accent2>
          <a:srgbClr val="BCB000"/>
        </a:accent2>
        <a:accent3>
          <a:srgbClr val="FFFFFF"/>
        </a:accent3>
        <a:accent4>
          <a:srgbClr val="000000"/>
        </a:accent4>
        <a:accent5>
          <a:srgbClr val="FFF2AA"/>
        </a:accent5>
        <a:accent6>
          <a:srgbClr val="AA9F00"/>
        </a:accent6>
        <a:hlink>
          <a:srgbClr val="318D36"/>
        </a:hlink>
        <a:folHlink>
          <a:srgbClr val="57238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763EB2754C0341A8B9F2DEE9C80B09" ma:contentTypeVersion="" ma:contentTypeDescription="Create a new document." ma:contentTypeScope="" ma:versionID="a5eaee39138df7f8187686ea9c9abeb1">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2B0660-7DA1-4969-AE51-0D30F552750A}">
  <ds:schemaRefs>
    <ds:schemaRef ds:uri="http://schemas.microsoft.com/sharepoint/v3/contenttype/forms"/>
  </ds:schemaRefs>
</ds:datastoreItem>
</file>

<file path=customXml/itemProps2.xml><?xml version="1.0" encoding="utf-8"?>
<ds:datastoreItem xmlns:ds="http://schemas.openxmlformats.org/officeDocument/2006/customXml" ds:itemID="{25D637B2-95CB-4553-92C6-B450AB4EF9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065718E-BCE8-4D3F-9B36-ED1D34FA90A3}">
  <ds:schemaRef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259</TotalTime>
  <Words>940</Words>
  <Application>Microsoft Office PowerPoint</Application>
  <PresentationFormat>Custom</PresentationFormat>
  <Paragraphs>122</Paragraphs>
  <Slides>19</Slides>
  <Notes>6</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Origin</vt:lpstr>
      <vt:lpstr>1_Origin</vt:lpstr>
      <vt:lpstr>Illustrative powerpoint </vt:lpstr>
      <vt:lpstr>PowerPoint Presentation</vt:lpstr>
      <vt:lpstr>PowerPoint Presentation</vt:lpstr>
      <vt:lpstr>PowerPoint Presentation</vt:lpstr>
      <vt:lpstr>The adoption triangle over a lifetime</vt:lpstr>
      <vt:lpstr>Contact today</vt:lpstr>
      <vt:lpstr>A culture of urgency</vt:lpstr>
      <vt:lpstr>Early permanence options: the balancing exercise</vt:lpstr>
      <vt:lpstr>PowerPoint Presentation</vt:lpstr>
      <vt:lpstr>PowerPoint Presentation</vt:lpstr>
      <vt:lpstr>PowerPoint Presentation</vt:lpstr>
      <vt:lpstr>It takes time to get used to the idea</vt:lpstr>
      <vt:lpstr>Guardian’s role in foster to adopt placements</vt:lpstr>
      <vt:lpstr>London Guardians experiences</vt:lpstr>
      <vt:lpstr>Children were everything went well</vt:lpstr>
      <vt:lpstr>Common factors where everything went well</vt:lpstr>
      <vt:lpstr>Families where there were issues, hesitations, dilemmas</vt:lpstr>
      <vt:lpstr>PowerPoint Presentation</vt:lpstr>
      <vt:lpstr>Cases where foster to adopt was considered but didn’t happen</vt:lpstr>
      <vt:lpstr>Learning from the nearly cases</vt:lpstr>
    </vt:vector>
  </TitlesOfParts>
  <Company>Cafcass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permanence</dc:title>
  <dc:creator>Douglas, Anthony - Cafcass</dc:creator>
  <cp:lastModifiedBy>Piers Barber</cp:lastModifiedBy>
  <cp:revision>25</cp:revision>
  <dcterms:created xsi:type="dcterms:W3CDTF">2017-05-30T18:36:06Z</dcterms:created>
  <dcterms:modified xsi:type="dcterms:W3CDTF">2017-07-12T09:42:37Z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0x0101005D763EB2754C0341A8B9F2DEE9C80B09</vt:lpwstr>
  </property>
</Properties>
</file>