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omments/comment1.xml" ContentType="application/vnd.openxmlformats-officedocument.presentationml.comment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8"/>
  </p:notesMasterIdLst>
  <p:handoutMasterIdLst>
    <p:handoutMasterId r:id="rId99"/>
  </p:handoutMasterIdLst>
  <p:sldIdLst>
    <p:sldId id="256"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4" r:id="rId42"/>
    <p:sldId id="325" r:id="rId43"/>
    <p:sldId id="326" r:id="rId44"/>
    <p:sldId id="327" r:id="rId45"/>
    <p:sldId id="328" r:id="rId46"/>
    <p:sldId id="329" r:id="rId47"/>
    <p:sldId id="330" r:id="rId48"/>
    <p:sldId id="331" r:id="rId49"/>
    <p:sldId id="332" r:id="rId50"/>
    <p:sldId id="333" r:id="rId51"/>
    <p:sldId id="334" r:id="rId52"/>
    <p:sldId id="335" r:id="rId53"/>
    <p:sldId id="336" r:id="rId54"/>
    <p:sldId id="337" r:id="rId55"/>
    <p:sldId id="338" r:id="rId56"/>
    <p:sldId id="339" r:id="rId57"/>
    <p:sldId id="340" r:id="rId58"/>
    <p:sldId id="341" r:id="rId59"/>
    <p:sldId id="379" r:id="rId60"/>
    <p:sldId id="343" r:id="rId61"/>
    <p:sldId id="344" r:id="rId62"/>
    <p:sldId id="345" r:id="rId63"/>
    <p:sldId id="346" r:id="rId64"/>
    <p:sldId id="347" r:id="rId65"/>
    <p:sldId id="348" r:id="rId66"/>
    <p:sldId id="349" r:id="rId67"/>
    <p:sldId id="350" r:id="rId68"/>
    <p:sldId id="351" r:id="rId69"/>
    <p:sldId id="352" r:id="rId70"/>
    <p:sldId id="353" r:id="rId71"/>
    <p:sldId id="354" r:id="rId72"/>
    <p:sldId id="355" r:id="rId73"/>
    <p:sldId id="356" r:id="rId74"/>
    <p:sldId id="357" r:id="rId75"/>
    <p:sldId id="358" r:id="rId76"/>
    <p:sldId id="359" r:id="rId77"/>
    <p:sldId id="360" r:id="rId78"/>
    <p:sldId id="361" r:id="rId79"/>
    <p:sldId id="362" r:id="rId80"/>
    <p:sldId id="363" r:id="rId81"/>
    <p:sldId id="364" r:id="rId82"/>
    <p:sldId id="365" r:id="rId83"/>
    <p:sldId id="366" r:id="rId84"/>
    <p:sldId id="367" r:id="rId85"/>
    <p:sldId id="368" r:id="rId86"/>
    <p:sldId id="369" r:id="rId87"/>
    <p:sldId id="370" r:id="rId88"/>
    <p:sldId id="371" r:id="rId89"/>
    <p:sldId id="372" r:id="rId90"/>
    <p:sldId id="373" r:id="rId91"/>
    <p:sldId id="374" r:id="rId92"/>
    <p:sldId id="375" r:id="rId93"/>
    <p:sldId id="376" r:id="rId94"/>
    <p:sldId id="377" r:id="rId95"/>
    <p:sldId id="378" r:id="rId96"/>
    <p:sldId id="285" r:id="rId97"/>
  </p:sldIdLst>
  <p:sldSz cx="9144000" cy="6858000" type="screen4x3"/>
  <p:notesSz cx="6858000" cy="9144000"/>
  <p:defaultTextStyle>
    <a:defPPr>
      <a:defRPr lang="en-GB"/>
    </a:defPPr>
    <a:lvl1pPr algn="l" defTabSz="457200" rtl="0" fontAlgn="base">
      <a:spcBef>
        <a:spcPct val="0"/>
      </a:spcBef>
      <a:spcAft>
        <a:spcPct val="0"/>
      </a:spcAft>
      <a:defRPr kern="1200">
        <a:solidFill>
          <a:schemeClr val="tx1"/>
        </a:solidFill>
        <a:latin typeface="Arial" pitchFamily="34" charset="0"/>
        <a:ea typeface="ヒラギノ角ゴ Pro W3" pitchFamily="-108"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pitchFamily="-108"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pitchFamily="-108"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pitchFamily="-108"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pitchFamily="-108" charset="-128"/>
        <a:cs typeface="+mn-cs"/>
      </a:defRPr>
    </a:lvl5pPr>
    <a:lvl6pPr marL="2286000" algn="l" defTabSz="914400" rtl="0" eaLnBrk="1" latinLnBrk="0" hangingPunct="1">
      <a:defRPr kern="1200">
        <a:solidFill>
          <a:schemeClr val="tx1"/>
        </a:solidFill>
        <a:latin typeface="Arial" pitchFamily="34" charset="0"/>
        <a:ea typeface="ヒラギノ角ゴ Pro W3" pitchFamily="-108" charset="-128"/>
        <a:cs typeface="+mn-cs"/>
      </a:defRPr>
    </a:lvl6pPr>
    <a:lvl7pPr marL="2743200" algn="l" defTabSz="914400" rtl="0" eaLnBrk="1" latinLnBrk="0" hangingPunct="1">
      <a:defRPr kern="1200">
        <a:solidFill>
          <a:schemeClr val="tx1"/>
        </a:solidFill>
        <a:latin typeface="Arial" pitchFamily="34" charset="0"/>
        <a:ea typeface="ヒラギノ角ゴ Pro W3" pitchFamily="-108" charset="-128"/>
        <a:cs typeface="+mn-cs"/>
      </a:defRPr>
    </a:lvl7pPr>
    <a:lvl8pPr marL="3200400" algn="l" defTabSz="914400" rtl="0" eaLnBrk="1" latinLnBrk="0" hangingPunct="1">
      <a:defRPr kern="1200">
        <a:solidFill>
          <a:schemeClr val="tx1"/>
        </a:solidFill>
        <a:latin typeface="Arial" pitchFamily="34" charset="0"/>
        <a:ea typeface="ヒラギノ角ゴ Pro W3" pitchFamily="-108" charset="-128"/>
        <a:cs typeface="+mn-cs"/>
      </a:defRPr>
    </a:lvl8pPr>
    <a:lvl9pPr marL="3657600" algn="l" defTabSz="914400" rtl="0" eaLnBrk="1" latinLnBrk="0" hangingPunct="1">
      <a:defRPr kern="1200">
        <a:solidFill>
          <a:schemeClr val="tx1"/>
        </a:solidFill>
        <a:latin typeface="Arial" pitchFamily="34" charset="0"/>
        <a:ea typeface="ヒラギノ角ゴ Pro W3" pitchFamily="-108"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aine Dibben" initials="ED" lastIdx="3" clrIdx="0"/>
  <p:cmAuthor id="1" name="Roana Roach" initials="R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7374"/>
    <a:srgbClr val="404040"/>
    <a:srgbClr val="B20E10"/>
    <a:srgbClr val="6B2F75"/>
    <a:srgbClr val="B4AD93"/>
    <a:srgbClr val="87CBD8"/>
    <a:srgbClr val="D82455"/>
    <a:srgbClr val="ADA589"/>
    <a:srgbClr val="000000"/>
    <a:srgbClr val="D100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6645" autoAdjust="0"/>
  </p:normalViewPr>
  <p:slideViewPr>
    <p:cSldViewPr snapToObjects="1">
      <p:cViewPr>
        <p:scale>
          <a:sx n="75" d="100"/>
          <a:sy n="75" d="100"/>
        </p:scale>
        <p:origin x="-2664"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handoutMaster" Target="handoutMasters/handoutMaster1.xml"/><Relationship Id="rId10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5-12T20:54:25.374" idx="1">
    <p:pos x="202" y="1424"/>
    <p:text>We can get It to embed video clips</p:text>
  </p:cm>
</p:cmLst>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98D96F-FE90-4B48-8263-7F2B8134AFDB}" type="doc">
      <dgm:prSet loTypeId="urn:diagrams.loki3.com/BracketList+Icon" loCatId="list" qsTypeId="urn:microsoft.com/office/officeart/2005/8/quickstyle/3d6" qsCatId="3D" csTypeId="urn:microsoft.com/office/officeart/2005/8/colors/accent2_5" csCatId="accent2" phldr="1"/>
      <dgm:spPr/>
      <dgm:t>
        <a:bodyPr/>
        <a:lstStyle/>
        <a:p>
          <a:endParaRPr lang="en-GB"/>
        </a:p>
      </dgm:t>
    </dgm:pt>
    <dgm:pt modelId="{FFBAAC87-F6EF-4511-8C47-EDB19B12720D}">
      <dgm:prSet phldrT="[Text]"/>
      <dgm:spPr/>
      <dgm:t>
        <a:bodyPr/>
        <a:lstStyle/>
        <a:p>
          <a:r>
            <a:rPr lang="en-GB" dirty="0"/>
            <a:t>Environment</a:t>
          </a:r>
        </a:p>
      </dgm:t>
    </dgm:pt>
    <dgm:pt modelId="{F0CF205E-20FE-41C7-92F6-4D2C62922225}" type="parTrans" cxnId="{585F0BF9-4CF9-4908-AE0A-258076D3A933}">
      <dgm:prSet/>
      <dgm:spPr/>
      <dgm:t>
        <a:bodyPr/>
        <a:lstStyle/>
        <a:p>
          <a:endParaRPr lang="en-GB"/>
        </a:p>
      </dgm:t>
    </dgm:pt>
    <dgm:pt modelId="{BFAE7DD4-35E7-4EDA-82D8-F174C9A5FB6E}" type="sibTrans" cxnId="{585F0BF9-4CF9-4908-AE0A-258076D3A933}">
      <dgm:prSet/>
      <dgm:spPr/>
      <dgm:t>
        <a:bodyPr/>
        <a:lstStyle/>
        <a:p>
          <a:endParaRPr lang="en-GB"/>
        </a:p>
      </dgm:t>
    </dgm:pt>
    <dgm:pt modelId="{58C3C04F-C07F-47FB-9D5F-D6651EE8B96A}">
      <dgm:prSet phldrT="[Text]"/>
      <dgm:spPr/>
      <dgm:t>
        <a:bodyPr/>
        <a:lstStyle/>
        <a:p>
          <a:r>
            <a:rPr lang="en-GB" altLang="en-US" dirty="0"/>
            <a:t>Trust</a:t>
          </a:r>
          <a:endParaRPr lang="en-GB" dirty="0"/>
        </a:p>
      </dgm:t>
    </dgm:pt>
    <dgm:pt modelId="{1CDC1BD0-89D3-4DFE-A64E-C330D49FDE2B}" type="parTrans" cxnId="{BE977458-68CA-4F00-B58B-822BC72B128B}">
      <dgm:prSet/>
      <dgm:spPr/>
      <dgm:t>
        <a:bodyPr/>
        <a:lstStyle/>
        <a:p>
          <a:endParaRPr lang="en-GB"/>
        </a:p>
      </dgm:t>
    </dgm:pt>
    <dgm:pt modelId="{0E2E6D0B-CEDB-45F4-AE3B-86B68F84A790}" type="sibTrans" cxnId="{BE977458-68CA-4F00-B58B-822BC72B128B}">
      <dgm:prSet/>
      <dgm:spPr/>
      <dgm:t>
        <a:bodyPr/>
        <a:lstStyle/>
        <a:p>
          <a:endParaRPr lang="en-GB"/>
        </a:p>
      </dgm:t>
    </dgm:pt>
    <dgm:pt modelId="{757CC76C-4E5D-473C-A3C0-F2B12654F99E}">
      <dgm:prSet phldrT="[Text]"/>
      <dgm:spPr/>
      <dgm:t>
        <a:bodyPr/>
        <a:lstStyle/>
        <a:p>
          <a:r>
            <a:rPr lang="en-GB" dirty="0"/>
            <a:t>Learning</a:t>
          </a:r>
        </a:p>
      </dgm:t>
    </dgm:pt>
    <dgm:pt modelId="{6E45A464-2C44-4552-BB7D-03A10C0C5573}" type="parTrans" cxnId="{35ECDE50-10AF-476D-AD47-7782D8175822}">
      <dgm:prSet/>
      <dgm:spPr/>
      <dgm:t>
        <a:bodyPr/>
        <a:lstStyle/>
        <a:p>
          <a:endParaRPr lang="en-GB"/>
        </a:p>
      </dgm:t>
    </dgm:pt>
    <dgm:pt modelId="{F3E8DD02-A05D-402C-BCC9-2FB4A1D55608}" type="sibTrans" cxnId="{35ECDE50-10AF-476D-AD47-7782D8175822}">
      <dgm:prSet/>
      <dgm:spPr/>
      <dgm:t>
        <a:bodyPr/>
        <a:lstStyle/>
        <a:p>
          <a:endParaRPr lang="en-GB"/>
        </a:p>
      </dgm:t>
    </dgm:pt>
    <dgm:pt modelId="{18A685D9-7F76-46A4-B01D-1ECC34490934}">
      <dgm:prSet phldrT="[Text]"/>
      <dgm:spPr/>
      <dgm:t>
        <a:bodyPr/>
        <a:lstStyle/>
        <a:p>
          <a:r>
            <a:rPr lang="en-GB" altLang="en-US" dirty="0"/>
            <a:t>Responsibility</a:t>
          </a:r>
          <a:endParaRPr lang="en-GB" dirty="0"/>
        </a:p>
      </dgm:t>
    </dgm:pt>
    <dgm:pt modelId="{BE800D98-5AE3-4AD7-A67F-F0B0468EF4F8}" type="parTrans" cxnId="{6618CCC3-4070-47E5-A845-BCAF34EE64CF}">
      <dgm:prSet/>
      <dgm:spPr/>
      <dgm:t>
        <a:bodyPr/>
        <a:lstStyle/>
        <a:p>
          <a:endParaRPr lang="en-GB"/>
        </a:p>
      </dgm:t>
    </dgm:pt>
    <dgm:pt modelId="{1A0D1C04-B947-46F7-B1D2-0834DF3D7115}" type="sibTrans" cxnId="{6618CCC3-4070-47E5-A845-BCAF34EE64CF}">
      <dgm:prSet/>
      <dgm:spPr/>
      <dgm:t>
        <a:bodyPr/>
        <a:lstStyle/>
        <a:p>
          <a:endParaRPr lang="en-GB"/>
        </a:p>
      </dgm:t>
    </dgm:pt>
    <dgm:pt modelId="{676A961F-3C50-4FFD-9935-9F7CC8A29454}">
      <dgm:prSet/>
      <dgm:spPr/>
      <dgm:t>
        <a:bodyPr/>
        <a:lstStyle/>
        <a:p>
          <a:r>
            <a:rPr lang="en-GB" altLang="en-US" dirty="0"/>
            <a:t>Safe</a:t>
          </a:r>
        </a:p>
      </dgm:t>
    </dgm:pt>
    <dgm:pt modelId="{7B60B597-EB23-4F0F-B28A-A0CF7566F0AF}" type="parTrans" cxnId="{6F0A51EB-AB17-43F5-9274-211CBCF0CDE7}">
      <dgm:prSet/>
      <dgm:spPr/>
      <dgm:t>
        <a:bodyPr/>
        <a:lstStyle/>
        <a:p>
          <a:endParaRPr lang="en-GB"/>
        </a:p>
      </dgm:t>
    </dgm:pt>
    <dgm:pt modelId="{8040E692-86D6-4BA9-8501-B82F27DAFD89}" type="sibTrans" cxnId="{6F0A51EB-AB17-43F5-9274-211CBCF0CDE7}">
      <dgm:prSet/>
      <dgm:spPr/>
      <dgm:t>
        <a:bodyPr/>
        <a:lstStyle/>
        <a:p>
          <a:endParaRPr lang="en-GB"/>
        </a:p>
      </dgm:t>
    </dgm:pt>
    <dgm:pt modelId="{522BDE9F-1FE0-4C32-A1F0-F1E3284B5E79}">
      <dgm:prSet/>
      <dgm:spPr/>
      <dgm:t>
        <a:bodyPr/>
        <a:lstStyle/>
        <a:p>
          <a:r>
            <a:rPr lang="en-GB" altLang="en-US" dirty="0"/>
            <a:t>Caring and gentle</a:t>
          </a:r>
        </a:p>
      </dgm:t>
    </dgm:pt>
    <dgm:pt modelId="{25E920DF-1AC2-4CCA-9751-2D00AC6FFE9C}" type="parTrans" cxnId="{12CF7DE5-9F56-43F8-91A5-0DF239C8D213}">
      <dgm:prSet/>
      <dgm:spPr/>
      <dgm:t>
        <a:bodyPr/>
        <a:lstStyle/>
        <a:p>
          <a:endParaRPr lang="en-GB"/>
        </a:p>
      </dgm:t>
    </dgm:pt>
    <dgm:pt modelId="{476FC9DE-05FB-4E05-8769-43F08B68ACB8}" type="sibTrans" cxnId="{12CF7DE5-9F56-43F8-91A5-0DF239C8D213}">
      <dgm:prSet/>
      <dgm:spPr/>
      <dgm:t>
        <a:bodyPr/>
        <a:lstStyle/>
        <a:p>
          <a:endParaRPr lang="en-GB"/>
        </a:p>
      </dgm:t>
    </dgm:pt>
    <dgm:pt modelId="{22F4BBC6-9085-407E-A604-EB427B1F6717}">
      <dgm:prSet/>
      <dgm:spPr/>
      <dgm:t>
        <a:bodyPr/>
        <a:lstStyle/>
        <a:p>
          <a:r>
            <a:rPr lang="en-GB" altLang="en-US" dirty="0"/>
            <a:t>Assumptions</a:t>
          </a:r>
        </a:p>
      </dgm:t>
    </dgm:pt>
    <dgm:pt modelId="{9694DBE7-AFB4-486E-8C85-9A3D62CEED4C}" type="parTrans" cxnId="{3F452BCA-E6C0-43ED-82EB-DABF077DB8AB}">
      <dgm:prSet/>
      <dgm:spPr/>
      <dgm:t>
        <a:bodyPr/>
        <a:lstStyle/>
        <a:p>
          <a:endParaRPr lang="en-GB"/>
        </a:p>
      </dgm:t>
    </dgm:pt>
    <dgm:pt modelId="{4A407A88-6227-46F6-A6F0-00D1E2B2FF7E}" type="sibTrans" cxnId="{3F452BCA-E6C0-43ED-82EB-DABF077DB8AB}">
      <dgm:prSet/>
      <dgm:spPr/>
      <dgm:t>
        <a:bodyPr/>
        <a:lstStyle/>
        <a:p>
          <a:endParaRPr lang="en-GB"/>
        </a:p>
      </dgm:t>
    </dgm:pt>
    <dgm:pt modelId="{3CCD0B8A-D725-4CA0-AF12-F84FF24E7354}">
      <dgm:prSet/>
      <dgm:spPr/>
      <dgm:t>
        <a:bodyPr/>
        <a:lstStyle/>
        <a:p>
          <a:r>
            <a:rPr lang="en-GB" altLang="en-US" dirty="0"/>
            <a:t>Respect</a:t>
          </a:r>
        </a:p>
      </dgm:t>
    </dgm:pt>
    <dgm:pt modelId="{CBF7B674-742B-47E0-996F-4F0A22430296}" type="parTrans" cxnId="{753AD56D-5672-41BD-9080-F2E000A61003}">
      <dgm:prSet/>
      <dgm:spPr/>
      <dgm:t>
        <a:bodyPr/>
        <a:lstStyle/>
        <a:p>
          <a:endParaRPr lang="en-GB"/>
        </a:p>
      </dgm:t>
    </dgm:pt>
    <dgm:pt modelId="{7F3C0D9C-76DC-4279-93DF-346C595F6EC6}" type="sibTrans" cxnId="{753AD56D-5672-41BD-9080-F2E000A61003}">
      <dgm:prSet/>
      <dgm:spPr/>
      <dgm:t>
        <a:bodyPr/>
        <a:lstStyle/>
        <a:p>
          <a:endParaRPr lang="en-GB"/>
        </a:p>
      </dgm:t>
    </dgm:pt>
    <dgm:pt modelId="{83B90C05-8038-4CBE-8261-402616E476DE}">
      <dgm:prSet/>
      <dgm:spPr/>
      <dgm:t>
        <a:bodyPr/>
        <a:lstStyle/>
        <a:p>
          <a:r>
            <a:rPr lang="en-GB" altLang="en-US" dirty="0"/>
            <a:t>Confidentiality</a:t>
          </a:r>
        </a:p>
      </dgm:t>
    </dgm:pt>
    <dgm:pt modelId="{41544502-D709-4555-918F-ED46316FBE4F}" type="parTrans" cxnId="{9FEDA4B4-4CD6-4E04-8B1C-E9C2986C89A6}">
      <dgm:prSet/>
      <dgm:spPr/>
      <dgm:t>
        <a:bodyPr/>
        <a:lstStyle/>
        <a:p>
          <a:endParaRPr lang="en-GB"/>
        </a:p>
      </dgm:t>
    </dgm:pt>
    <dgm:pt modelId="{7BB3F820-6C4A-449A-8243-F445AD8F9487}" type="sibTrans" cxnId="{9FEDA4B4-4CD6-4E04-8B1C-E9C2986C89A6}">
      <dgm:prSet/>
      <dgm:spPr/>
      <dgm:t>
        <a:bodyPr/>
        <a:lstStyle/>
        <a:p>
          <a:endParaRPr lang="en-GB"/>
        </a:p>
      </dgm:t>
    </dgm:pt>
    <dgm:pt modelId="{B3530F7D-0464-401D-BA79-9900F2E02C1C}" type="pres">
      <dgm:prSet presAssocID="{EA98D96F-FE90-4B48-8263-7F2B8134AFDB}" presName="Name0" presStyleCnt="0">
        <dgm:presLayoutVars>
          <dgm:dir/>
          <dgm:animLvl val="lvl"/>
          <dgm:resizeHandles val="exact"/>
        </dgm:presLayoutVars>
      </dgm:prSet>
      <dgm:spPr/>
      <dgm:t>
        <a:bodyPr/>
        <a:lstStyle/>
        <a:p>
          <a:endParaRPr lang="en-GB"/>
        </a:p>
      </dgm:t>
    </dgm:pt>
    <dgm:pt modelId="{5218251A-9C2D-4D36-828B-CC371F2857CA}" type="pres">
      <dgm:prSet presAssocID="{FFBAAC87-F6EF-4511-8C47-EDB19B12720D}" presName="linNode" presStyleCnt="0"/>
      <dgm:spPr/>
      <dgm:t>
        <a:bodyPr/>
        <a:lstStyle/>
        <a:p>
          <a:endParaRPr lang="en-GB"/>
        </a:p>
      </dgm:t>
    </dgm:pt>
    <dgm:pt modelId="{9266C00B-5EAD-4B37-87BC-013AAE61BC4E}" type="pres">
      <dgm:prSet presAssocID="{FFBAAC87-F6EF-4511-8C47-EDB19B12720D}" presName="parTx" presStyleLbl="revTx" presStyleIdx="0" presStyleCnt="2">
        <dgm:presLayoutVars>
          <dgm:chMax val="1"/>
          <dgm:bulletEnabled val="1"/>
        </dgm:presLayoutVars>
      </dgm:prSet>
      <dgm:spPr/>
      <dgm:t>
        <a:bodyPr/>
        <a:lstStyle/>
        <a:p>
          <a:endParaRPr lang="en-GB"/>
        </a:p>
      </dgm:t>
    </dgm:pt>
    <dgm:pt modelId="{87B48EDA-8222-4231-B059-E7044DB8EE2E}" type="pres">
      <dgm:prSet presAssocID="{FFBAAC87-F6EF-4511-8C47-EDB19B12720D}" presName="bracket" presStyleLbl="parChTrans1D1" presStyleIdx="0" presStyleCnt="2"/>
      <dgm:spPr/>
      <dgm:t>
        <a:bodyPr/>
        <a:lstStyle/>
        <a:p>
          <a:endParaRPr lang="en-GB"/>
        </a:p>
      </dgm:t>
    </dgm:pt>
    <dgm:pt modelId="{F3E76C0A-5EDB-4084-A9F6-88AF9219C799}" type="pres">
      <dgm:prSet presAssocID="{FFBAAC87-F6EF-4511-8C47-EDB19B12720D}" presName="spH" presStyleCnt="0"/>
      <dgm:spPr/>
      <dgm:t>
        <a:bodyPr/>
        <a:lstStyle/>
        <a:p>
          <a:endParaRPr lang="en-GB"/>
        </a:p>
      </dgm:t>
    </dgm:pt>
    <dgm:pt modelId="{DBBB14FF-C4EB-4151-90E2-7B5A8E945106}" type="pres">
      <dgm:prSet presAssocID="{FFBAAC87-F6EF-4511-8C47-EDB19B12720D}" presName="desTx" presStyleLbl="node1" presStyleIdx="0" presStyleCnt="2">
        <dgm:presLayoutVars>
          <dgm:bulletEnabled val="1"/>
        </dgm:presLayoutVars>
      </dgm:prSet>
      <dgm:spPr/>
      <dgm:t>
        <a:bodyPr/>
        <a:lstStyle/>
        <a:p>
          <a:endParaRPr lang="en-GB"/>
        </a:p>
      </dgm:t>
    </dgm:pt>
    <dgm:pt modelId="{C7BC30FF-D434-4B4B-8921-CB7F262EACAD}" type="pres">
      <dgm:prSet presAssocID="{BFAE7DD4-35E7-4EDA-82D8-F174C9A5FB6E}" presName="spV" presStyleCnt="0"/>
      <dgm:spPr/>
      <dgm:t>
        <a:bodyPr/>
        <a:lstStyle/>
        <a:p>
          <a:endParaRPr lang="en-GB"/>
        </a:p>
      </dgm:t>
    </dgm:pt>
    <dgm:pt modelId="{5B2426D1-0AC0-49EF-931A-FEA64FC1E374}" type="pres">
      <dgm:prSet presAssocID="{757CC76C-4E5D-473C-A3C0-F2B12654F99E}" presName="linNode" presStyleCnt="0"/>
      <dgm:spPr/>
      <dgm:t>
        <a:bodyPr/>
        <a:lstStyle/>
        <a:p>
          <a:endParaRPr lang="en-GB"/>
        </a:p>
      </dgm:t>
    </dgm:pt>
    <dgm:pt modelId="{1E4C0498-79D3-4499-918B-6F1789204CFD}" type="pres">
      <dgm:prSet presAssocID="{757CC76C-4E5D-473C-A3C0-F2B12654F99E}" presName="parTx" presStyleLbl="revTx" presStyleIdx="1" presStyleCnt="2">
        <dgm:presLayoutVars>
          <dgm:chMax val="1"/>
          <dgm:bulletEnabled val="1"/>
        </dgm:presLayoutVars>
      </dgm:prSet>
      <dgm:spPr/>
      <dgm:t>
        <a:bodyPr/>
        <a:lstStyle/>
        <a:p>
          <a:endParaRPr lang="en-GB"/>
        </a:p>
      </dgm:t>
    </dgm:pt>
    <dgm:pt modelId="{87F10341-53FF-46A1-B589-6C5212CA7BED}" type="pres">
      <dgm:prSet presAssocID="{757CC76C-4E5D-473C-A3C0-F2B12654F99E}" presName="bracket" presStyleLbl="parChTrans1D1" presStyleIdx="1" presStyleCnt="2"/>
      <dgm:spPr/>
      <dgm:t>
        <a:bodyPr/>
        <a:lstStyle/>
        <a:p>
          <a:endParaRPr lang="en-GB"/>
        </a:p>
      </dgm:t>
    </dgm:pt>
    <dgm:pt modelId="{79B3751E-2D18-4251-9521-DB350299C202}" type="pres">
      <dgm:prSet presAssocID="{757CC76C-4E5D-473C-A3C0-F2B12654F99E}" presName="spH" presStyleCnt="0"/>
      <dgm:spPr/>
      <dgm:t>
        <a:bodyPr/>
        <a:lstStyle/>
        <a:p>
          <a:endParaRPr lang="en-GB"/>
        </a:p>
      </dgm:t>
    </dgm:pt>
    <dgm:pt modelId="{5FB0162A-D2CF-4C51-8ADF-3069A3539017}" type="pres">
      <dgm:prSet presAssocID="{757CC76C-4E5D-473C-A3C0-F2B12654F99E}" presName="desTx" presStyleLbl="node1" presStyleIdx="1" presStyleCnt="2">
        <dgm:presLayoutVars>
          <dgm:bulletEnabled val="1"/>
        </dgm:presLayoutVars>
      </dgm:prSet>
      <dgm:spPr/>
      <dgm:t>
        <a:bodyPr/>
        <a:lstStyle/>
        <a:p>
          <a:endParaRPr lang="en-GB"/>
        </a:p>
      </dgm:t>
    </dgm:pt>
  </dgm:ptLst>
  <dgm:cxnLst>
    <dgm:cxn modelId="{06251878-863E-49D7-A037-E8B38A90BCD8}" type="presOf" srcId="{FFBAAC87-F6EF-4511-8C47-EDB19B12720D}" destId="{9266C00B-5EAD-4B37-87BC-013AAE61BC4E}" srcOrd="0" destOrd="0" presId="urn:diagrams.loki3.com/BracketList+Icon"/>
    <dgm:cxn modelId="{9FEDA4B4-4CD6-4E04-8B1C-E9C2986C89A6}" srcId="{757CC76C-4E5D-473C-A3C0-F2B12654F99E}" destId="{83B90C05-8038-4CBE-8261-402616E476DE}" srcOrd="2" destOrd="0" parTransId="{41544502-D709-4555-918F-ED46316FBE4F}" sibTransId="{7BB3F820-6C4A-449A-8243-F445AD8F9487}"/>
    <dgm:cxn modelId="{117975EB-1947-4D07-9047-3BE3A0C9BF24}" type="presOf" srcId="{EA98D96F-FE90-4B48-8263-7F2B8134AFDB}" destId="{B3530F7D-0464-401D-BA79-9900F2E02C1C}" srcOrd="0" destOrd="0" presId="urn:diagrams.loki3.com/BracketList+Icon"/>
    <dgm:cxn modelId="{2FC65F26-087F-4B05-8E4A-84CC28D53DF1}" type="presOf" srcId="{522BDE9F-1FE0-4C32-A1F0-F1E3284B5E79}" destId="{DBBB14FF-C4EB-4151-90E2-7B5A8E945106}" srcOrd="0" destOrd="2" presId="urn:diagrams.loki3.com/BracketList+Icon"/>
    <dgm:cxn modelId="{2E0FA960-B43F-4A44-A438-614BC4A0085A}" type="presOf" srcId="{676A961F-3C50-4FFD-9935-9F7CC8A29454}" destId="{DBBB14FF-C4EB-4151-90E2-7B5A8E945106}" srcOrd="0" destOrd="1" presId="urn:diagrams.loki3.com/BracketList+Icon"/>
    <dgm:cxn modelId="{95536FE8-F6B3-40C1-AF50-6FE1966D44A6}" type="presOf" srcId="{22F4BBC6-9085-407E-A604-EB427B1F6717}" destId="{DBBB14FF-C4EB-4151-90E2-7B5A8E945106}" srcOrd="0" destOrd="3" presId="urn:diagrams.loki3.com/BracketList+Icon"/>
    <dgm:cxn modelId="{753AD56D-5672-41BD-9080-F2E000A61003}" srcId="{757CC76C-4E5D-473C-A3C0-F2B12654F99E}" destId="{3CCD0B8A-D725-4CA0-AF12-F84FF24E7354}" srcOrd="1" destOrd="0" parTransId="{CBF7B674-742B-47E0-996F-4F0A22430296}" sibTransId="{7F3C0D9C-76DC-4279-93DF-346C595F6EC6}"/>
    <dgm:cxn modelId="{6618CCC3-4070-47E5-A845-BCAF34EE64CF}" srcId="{757CC76C-4E5D-473C-A3C0-F2B12654F99E}" destId="{18A685D9-7F76-46A4-B01D-1ECC34490934}" srcOrd="0" destOrd="0" parTransId="{BE800D98-5AE3-4AD7-A67F-F0B0468EF4F8}" sibTransId="{1A0D1C04-B947-46F7-B1D2-0834DF3D7115}"/>
    <dgm:cxn modelId="{BE977458-68CA-4F00-B58B-822BC72B128B}" srcId="{FFBAAC87-F6EF-4511-8C47-EDB19B12720D}" destId="{58C3C04F-C07F-47FB-9D5F-D6651EE8B96A}" srcOrd="0" destOrd="0" parTransId="{1CDC1BD0-89D3-4DFE-A64E-C330D49FDE2B}" sibTransId="{0E2E6D0B-CEDB-45F4-AE3B-86B68F84A790}"/>
    <dgm:cxn modelId="{3F452BCA-E6C0-43ED-82EB-DABF077DB8AB}" srcId="{FFBAAC87-F6EF-4511-8C47-EDB19B12720D}" destId="{22F4BBC6-9085-407E-A604-EB427B1F6717}" srcOrd="3" destOrd="0" parTransId="{9694DBE7-AFB4-486E-8C85-9A3D62CEED4C}" sibTransId="{4A407A88-6227-46F6-A6F0-00D1E2B2FF7E}"/>
    <dgm:cxn modelId="{12CF7DE5-9F56-43F8-91A5-0DF239C8D213}" srcId="{FFBAAC87-F6EF-4511-8C47-EDB19B12720D}" destId="{522BDE9F-1FE0-4C32-A1F0-F1E3284B5E79}" srcOrd="2" destOrd="0" parTransId="{25E920DF-1AC2-4CCA-9751-2D00AC6FFE9C}" sibTransId="{476FC9DE-05FB-4E05-8769-43F08B68ACB8}"/>
    <dgm:cxn modelId="{EB8858F1-A792-49C5-B9C5-9C8EE7D603EE}" type="presOf" srcId="{3CCD0B8A-D725-4CA0-AF12-F84FF24E7354}" destId="{5FB0162A-D2CF-4C51-8ADF-3069A3539017}" srcOrd="0" destOrd="1" presId="urn:diagrams.loki3.com/BracketList+Icon"/>
    <dgm:cxn modelId="{18F3DE1D-EF33-42B9-9B49-7242509D28D3}" type="presOf" srcId="{58C3C04F-C07F-47FB-9D5F-D6651EE8B96A}" destId="{DBBB14FF-C4EB-4151-90E2-7B5A8E945106}" srcOrd="0" destOrd="0" presId="urn:diagrams.loki3.com/BracketList+Icon"/>
    <dgm:cxn modelId="{35ECDE50-10AF-476D-AD47-7782D8175822}" srcId="{EA98D96F-FE90-4B48-8263-7F2B8134AFDB}" destId="{757CC76C-4E5D-473C-A3C0-F2B12654F99E}" srcOrd="1" destOrd="0" parTransId="{6E45A464-2C44-4552-BB7D-03A10C0C5573}" sibTransId="{F3E8DD02-A05D-402C-BCC9-2FB4A1D55608}"/>
    <dgm:cxn modelId="{585F0BF9-4CF9-4908-AE0A-258076D3A933}" srcId="{EA98D96F-FE90-4B48-8263-7F2B8134AFDB}" destId="{FFBAAC87-F6EF-4511-8C47-EDB19B12720D}" srcOrd="0" destOrd="0" parTransId="{F0CF205E-20FE-41C7-92F6-4D2C62922225}" sibTransId="{BFAE7DD4-35E7-4EDA-82D8-F174C9A5FB6E}"/>
    <dgm:cxn modelId="{C6FC7E57-2280-4C9C-9C3B-AD7DC642EAEE}" type="presOf" srcId="{757CC76C-4E5D-473C-A3C0-F2B12654F99E}" destId="{1E4C0498-79D3-4499-918B-6F1789204CFD}" srcOrd="0" destOrd="0" presId="urn:diagrams.loki3.com/BracketList+Icon"/>
    <dgm:cxn modelId="{0CC1C058-7DD2-46DE-A54F-FB99F53A6D1E}" type="presOf" srcId="{83B90C05-8038-4CBE-8261-402616E476DE}" destId="{5FB0162A-D2CF-4C51-8ADF-3069A3539017}" srcOrd="0" destOrd="2" presId="urn:diagrams.loki3.com/BracketList+Icon"/>
    <dgm:cxn modelId="{228E6D2E-F4F1-4F44-A4E7-F8C2CC4C84C3}" type="presOf" srcId="{18A685D9-7F76-46A4-B01D-1ECC34490934}" destId="{5FB0162A-D2CF-4C51-8ADF-3069A3539017}" srcOrd="0" destOrd="0" presId="urn:diagrams.loki3.com/BracketList+Icon"/>
    <dgm:cxn modelId="{6F0A51EB-AB17-43F5-9274-211CBCF0CDE7}" srcId="{FFBAAC87-F6EF-4511-8C47-EDB19B12720D}" destId="{676A961F-3C50-4FFD-9935-9F7CC8A29454}" srcOrd="1" destOrd="0" parTransId="{7B60B597-EB23-4F0F-B28A-A0CF7566F0AF}" sibTransId="{8040E692-86D6-4BA9-8501-B82F27DAFD89}"/>
    <dgm:cxn modelId="{3372EE93-6B85-412B-B097-D08DC74338BE}" type="presParOf" srcId="{B3530F7D-0464-401D-BA79-9900F2E02C1C}" destId="{5218251A-9C2D-4D36-828B-CC371F2857CA}" srcOrd="0" destOrd="0" presId="urn:diagrams.loki3.com/BracketList+Icon"/>
    <dgm:cxn modelId="{61F5E962-2A26-48E7-BB09-4A28CB423326}" type="presParOf" srcId="{5218251A-9C2D-4D36-828B-CC371F2857CA}" destId="{9266C00B-5EAD-4B37-87BC-013AAE61BC4E}" srcOrd="0" destOrd="0" presId="urn:diagrams.loki3.com/BracketList+Icon"/>
    <dgm:cxn modelId="{00E83605-BE7E-45D7-BE3D-3C5DCD8E9B9F}" type="presParOf" srcId="{5218251A-9C2D-4D36-828B-CC371F2857CA}" destId="{87B48EDA-8222-4231-B059-E7044DB8EE2E}" srcOrd="1" destOrd="0" presId="urn:diagrams.loki3.com/BracketList+Icon"/>
    <dgm:cxn modelId="{204F7C67-46FA-4676-9798-F088A0EFC361}" type="presParOf" srcId="{5218251A-9C2D-4D36-828B-CC371F2857CA}" destId="{F3E76C0A-5EDB-4084-A9F6-88AF9219C799}" srcOrd="2" destOrd="0" presId="urn:diagrams.loki3.com/BracketList+Icon"/>
    <dgm:cxn modelId="{92F81873-25E8-4817-BF2C-1DE0483B1A66}" type="presParOf" srcId="{5218251A-9C2D-4D36-828B-CC371F2857CA}" destId="{DBBB14FF-C4EB-4151-90E2-7B5A8E945106}" srcOrd="3" destOrd="0" presId="urn:diagrams.loki3.com/BracketList+Icon"/>
    <dgm:cxn modelId="{62542753-05E3-4C6B-9F32-95FF13D595F9}" type="presParOf" srcId="{B3530F7D-0464-401D-BA79-9900F2E02C1C}" destId="{C7BC30FF-D434-4B4B-8921-CB7F262EACAD}" srcOrd="1" destOrd="0" presId="urn:diagrams.loki3.com/BracketList+Icon"/>
    <dgm:cxn modelId="{C0D2C10B-2409-4B1B-91B2-15DBEA922C3A}" type="presParOf" srcId="{B3530F7D-0464-401D-BA79-9900F2E02C1C}" destId="{5B2426D1-0AC0-49EF-931A-FEA64FC1E374}" srcOrd="2" destOrd="0" presId="urn:diagrams.loki3.com/BracketList+Icon"/>
    <dgm:cxn modelId="{39CDFAEE-5DEE-4A2A-9E2B-0C87F88789D6}" type="presParOf" srcId="{5B2426D1-0AC0-49EF-931A-FEA64FC1E374}" destId="{1E4C0498-79D3-4499-918B-6F1789204CFD}" srcOrd="0" destOrd="0" presId="urn:diagrams.loki3.com/BracketList+Icon"/>
    <dgm:cxn modelId="{946A0B85-8231-4706-8B4A-A22A929CCE02}" type="presParOf" srcId="{5B2426D1-0AC0-49EF-931A-FEA64FC1E374}" destId="{87F10341-53FF-46A1-B589-6C5212CA7BED}" srcOrd="1" destOrd="0" presId="urn:diagrams.loki3.com/BracketList+Icon"/>
    <dgm:cxn modelId="{911668D6-016B-41A4-84BE-9A6BE6C97779}" type="presParOf" srcId="{5B2426D1-0AC0-49EF-931A-FEA64FC1E374}" destId="{79B3751E-2D18-4251-9521-DB350299C202}" srcOrd="2" destOrd="0" presId="urn:diagrams.loki3.com/BracketList+Icon"/>
    <dgm:cxn modelId="{70B74776-A26E-4EAB-A70E-DE96D40A5D01}" type="presParOf" srcId="{5B2426D1-0AC0-49EF-931A-FEA64FC1E374}" destId="{5FB0162A-D2CF-4C51-8ADF-3069A3539017}"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98D96F-FE90-4B48-8263-7F2B8134AFDB}" type="doc">
      <dgm:prSet loTypeId="urn:diagrams.loki3.com/BracketList+Icon" loCatId="list" qsTypeId="urn:microsoft.com/office/officeart/2005/8/quickstyle/3d6" qsCatId="3D" csTypeId="urn:microsoft.com/office/officeart/2005/8/colors/accent2_5" csCatId="accent2" phldr="1"/>
      <dgm:spPr/>
      <dgm:t>
        <a:bodyPr/>
        <a:lstStyle/>
        <a:p>
          <a:endParaRPr lang="en-GB"/>
        </a:p>
      </dgm:t>
    </dgm:pt>
    <dgm:pt modelId="{FFBAAC87-F6EF-4511-8C47-EDB19B12720D}">
      <dgm:prSet phldrT="[Text]"/>
      <dgm:spPr/>
      <dgm:t>
        <a:bodyPr/>
        <a:lstStyle/>
        <a:p>
          <a:r>
            <a:rPr lang="en-GB" dirty="0"/>
            <a:t>Environment</a:t>
          </a:r>
        </a:p>
      </dgm:t>
    </dgm:pt>
    <dgm:pt modelId="{F0CF205E-20FE-41C7-92F6-4D2C62922225}" type="parTrans" cxnId="{585F0BF9-4CF9-4908-AE0A-258076D3A933}">
      <dgm:prSet/>
      <dgm:spPr/>
      <dgm:t>
        <a:bodyPr/>
        <a:lstStyle/>
        <a:p>
          <a:endParaRPr lang="en-GB"/>
        </a:p>
      </dgm:t>
    </dgm:pt>
    <dgm:pt modelId="{BFAE7DD4-35E7-4EDA-82D8-F174C9A5FB6E}" type="sibTrans" cxnId="{585F0BF9-4CF9-4908-AE0A-258076D3A933}">
      <dgm:prSet/>
      <dgm:spPr/>
      <dgm:t>
        <a:bodyPr/>
        <a:lstStyle/>
        <a:p>
          <a:endParaRPr lang="en-GB"/>
        </a:p>
      </dgm:t>
    </dgm:pt>
    <dgm:pt modelId="{58C3C04F-C07F-47FB-9D5F-D6651EE8B96A}">
      <dgm:prSet phldrT="[Text]"/>
      <dgm:spPr/>
      <dgm:t>
        <a:bodyPr/>
        <a:lstStyle/>
        <a:p>
          <a:r>
            <a:rPr lang="en-GB" altLang="en-US" dirty="0"/>
            <a:t>Trust</a:t>
          </a:r>
          <a:endParaRPr lang="en-GB" dirty="0"/>
        </a:p>
      </dgm:t>
    </dgm:pt>
    <dgm:pt modelId="{1CDC1BD0-89D3-4DFE-A64E-C330D49FDE2B}" type="parTrans" cxnId="{BE977458-68CA-4F00-B58B-822BC72B128B}">
      <dgm:prSet/>
      <dgm:spPr/>
      <dgm:t>
        <a:bodyPr/>
        <a:lstStyle/>
        <a:p>
          <a:endParaRPr lang="en-GB"/>
        </a:p>
      </dgm:t>
    </dgm:pt>
    <dgm:pt modelId="{0E2E6D0B-CEDB-45F4-AE3B-86B68F84A790}" type="sibTrans" cxnId="{BE977458-68CA-4F00-B58B-822BC72B128B}">
      <dgm:prSet/>
      <dgm:spPr/>
      <dgm:t>
        <a:bodyPr/>
        <a:lstStyle/>
        <a:p>
          <a:endParaRPr lang="en-GB"/>
        </a:p>
      </dgm:t>
    </dgm:pt>
    <dgm:pt modelId="{757CC76C-4E5D-473C-A3C0-F2B12654F99E}">
      <dgm:prSet phldrT="[Text]"/>
      <dgm:spPr/>
      <dgm:t>
        <a:bodyPr/>
        <a:lstStyle/>
        <a:p>
          <a:r>
            <a:rPr lang="en-GB" dirty="0"/>
            <a:t>Learning</a:t>
          </a:r>
        </a:p>
      </dgm:t>
    </dgm:pt>
    <dgm:pt modelId="{6E45A464-2C44-4552-BB7D-03A10C0C5573}" type="parTrans" cxnId="{35ECDE50-10AF-476D-AD47-7782D8175822}">
      <dgm:prSet/>
      <dgm:spPr/>
      <dgm:t>
        <a:bodyPr/>
        <a:lstStyle/>
        <a:p>
          <a:endParaRPr lang="en-GB"/>
        </a:p>
      </dgm:t>
    </dgm:pt>
    <dgm:pt modelId="{F3E8DD02-A05D-402C-BCC9-2FB4A1D55608}" type="sibTrans" cxnId="{35ECDE50-10AF-476D-AD47-7782D8175822}">
      <dgm:prSet/>
      <dgm:spPr/>
      <dgm:t>
        <a:bodyPr/>
        <a:lstStyle/>
        <a:p>
          <a:endParaRPr lang="en-GB"/>
        </a:p>
      </dgm:t>
    </dgm:pt>
    <dgm:pt modelId="{18A685D9-7F76-46A4-B01D-1ECC34490934}">
      <dgm:prSet phldrT="[Text]"/>
      <dgm:spPr/>
      <dgm:t>
        <a:bodyPr/>
        <a:lstStyle/>
        <a:p>
          <a:r>
            <a:rPr lang="en-GB" altLang="en-US" dirty="0"/>
            <a:t>Responsibility</a:t>
          </a:r>
          <a:endParaRPr lang="en-GB" dirty="0"/>
        </a:p>
      </dgm:t>
    </dgm:pt>
    <dgm:pt modelId="{BE800D98-5AE3-4AD7-A67F-F0B0468EF4F8}" type="parTrans" cxnId="{6618CCC3-4070-47E5-A845-BCAF34EE64CF}">
      <dgm:prSet/>
      <dgm:spPr/>
      <dgm:t>
        <a:bodyPr/>
        <a:lstStyle/>
        <a:p>
          <a:endParaRPr lang="en-GB"/>
        </a:p>
      </dgm:t>
    </dgm:pt>
    <dgm:pt modelId="{1A0D1C04-B947-46F7-B1D2-0834DF3D7115}" type="sibTrans" cxnId="{6618CCC3-4070-47E5-A845-BCAF34EE64CF}">
      <dgm:prSet/>
      <dgm:spPr/>
      <dgm:t>
        <a:bodyPr/>
        <a:lstStyle/>
        <a:p>
          <a:endParaRPr lang="en-GB"/>
        </a:p>
      </dgm:t>
    </dgm:pt>
    <dgm:pt modelId="{676A961F-3C50-4FFD-9935-9F7CC8A29454}">
      <dgm:prSet/>
      <dgm:spPr/>
      <dgm:t>
        <a:bodyPr/>
        <a:lstStyle/>
        <a:p>
          <a:r>
            <a:rPr lang="en-GB" altLang="en-US" dirty="0"/>
            <a:t>Safe</a:t>
          </a:r>
        </a:p>
      </dgm:t>
    </dgm:pt>
    <dgm:pt modelId="{7B60B597-EB23-4F0F-B28A-A0CF7566F0AF}" type="parTrans" cxnId="{6F0A51EB-AB17-43F5-9274-211CBCF0CDE7}">
      <dgm:prSet/>
      <dgm:spPr/>
      <dgm:t>
        <a:bodyPr/>
        <a:lstStyle/>
        <a:p>
          <a:endParaRPr lang="en-GB"/>
        </a:p>
      </dgm:t>
    </dgm:pt>
    <dgm:pt modelId="{8040E692-86D6-4BA9-8501-B82F27DAFD89}" type="sibTrans" cxnId="{6F0A51EB-AB17-43F5-9274-211CBCF0CDE7}">
      <dgm:prSet/>
      <dgm:spPr/>
      <dgm:t>
        <a:bodyPr/>
        <a:lstStyle/>
        <a:p>
          <a:endParaRPr lang="en-GB"/>
        </a:p>
      </dgm:t>
    </dgm:pt>
    <dgm:pt modelId="{522BDE9F-1FE0-4C32-A1F0-F1E3284B5E79}">
      <dgm:prSet/>
      <dgm:spPr/>
      <dgm:t>
        <a:bodyPr/>
        <a:lstStyle/>
        <a:p>
          <a:r>
            <a:rPr lang="en-GB" altLang="en-US" dirty="0"/>
            <a:t>Caring and gentle</a:t>
          </a:r>
        </a:p>
      </dgm:t>
    </dgm:pt>
    <dgm:pt modelId="{25E920DF-1AC2-4CCA-9751-2D00AC6FFE9C}" type="parTrans" cxnId="{12CF7DE5-9F56-43F8-91A5-0DF239C8D213}">
      <dgm:prSet/>
      <dgm:spPr/>
      <dgm:t>
        <a:bodyPr/>
        <a:lstStyle/>
        <a:p>
          <a:endParaRPr lang="en-GB"/>
        </a:p>
      </dgm:t>
    </dgm:pt>
    <dgm:pt modelId="{476FC9DE-05FB-4E05-8769-43F08B68ACB8}" type="sibTrans" cxnId="{12CF7DE5-9F56-43F8-91A5-0DF239C8D213}">
      <dgm:prSet/>
      <dgm:spPr/>
      <dgm:t>
        <a:bodyPr/>
        <a:lstStyle/>
        <a:p>
          <a:endParaRPr lang="en-GB"/>
        </a:p>
      </dgm:t>
    </dgm:pt>
    <dgm:pt modelId="{22F4BBC6-9085-407E-A604-EB427B1F6717}">
      <dgm:prSet/>
      <dgm:spPr/>
      <dgm:t>
        <a:bodyPr/>
        <a:lstStyle/>
        <a:p>
          <a:r>
            <a:rPr lang="en-GB" altLang="en-US" dirty="0"/>
            <a:t>Assumptions</a:t>
          </a:r>
        </a:p>
      </dgm:t>
    </dgm:pt>
    <dgm:pt modelId="{9694DBE7-AFB4-486E-8C85-9A3D62CEED4C}" type="parTrans" cxnId="{3F452BCA-E6C0-43ED-82EB-DABF077DB8AB}">
      <dgm:prSet/>
      <dgm:spPr/>
      <dgm:t>
        <a:bodyPr/>
        <a:lstStyle/>
        <a:p>
          <a:endParaRPr lang="en-GB"/>
        </a:p>
      </dgm:t>
    </dgm:pt>
    <dgm:pt modelId="{4A407A88-6227-46F6-A6F0-00D1E2B2FF7E}" type="sibTrans" cxnId="{3F452BCA-E6C0-43ED-82EB-DABF077DB8AB}">
      <dgm:prSet/>
      <dgm:spPr/>
      <dgm:t>
        <a:bodyPr/>
        <a:lstStyle/>
        <a:p>
          <a:endParaRPr lang="en-GB"/>
        </a:p>
      </dgm:t>
    </dgm:pt>
    <dgm:pt modelId="{3CCD0B8A-D725-4CA0-AF12-F84FF24E7354}">
      <dgm:prSet/>
      <dgm:spPr/>
      <dgm:t>
        <a:bodyPr/>
        <a:lstStyle/>
        <a:p>
          <a:r>
            <a:rPr lang="en-GB" altLang="en-US" dirty="0"/>
            <a:t>Respect</a:t>
          </a:r>
        </a:p>
      </dgm:t>
    </dgm:pt>
    <dgm:pt modelId="{CBF7B674-742B-47E0-996F-4F0A22430296}" type="parTrans" cxnId="{753AD56D-5672-41BD-9080-F2E000A61003}">
      <dgm:prSet/>
      <dgm:spPr/>
      <dgm:t>
        <a:bodyPr/>
        <a:lstStyle/>
        <a:p>
          <a:endParaRPr lang="en-GB"/>
        </a:p>
      </dgm:t>
    </dgm:pt>
    <dgm:pt modelId="{7F3C0D9C-76DC-4279-93DF-346C595F6EC6}" type="sibTrans" cxnId="{753AD56D-5672-41BD-9080-F2E000A61003}">
      <dgm:prSet/>
      <dgm:spPr/>
      <dgm:t>
        <a:bodyPr/>
        <a:lstStyle/>
        <a:p>
          <a:endParaRPr lang="en-GB"/>
        </a:p>
      </dgm:t>
    </dgm:pt>
    <dgm:pt modelId="{83B90C05-8038-4CBE-8261-402616E476DE}">
      <dgm:prSet/>
      <dgm:spPr/>
      <dgm:t>
        <a:bodyPr/>
        <a:lstStyle/>
        <a:p>
          <a:r>
            <a:rPr lang="en-GB" altLang="en-US" dirty="0"/>
            <a:t>Confidentiality</a:t>
          </a:r>
        </a:p>
      </dgm:t>
    </dgm:pt>
    <dgm:pt modelId="{41544502-D709-4555-918F-ED46316FBE4F}" type="parTrans" cxnId="{9FEDA4B4-4CD6-4E04-8B1C-E9C2986C89A6}">
      <dgm:prSet/>
      <dgm:spPr/>
      <dgm:t>
        <a:bodyPr/>
        <a:lstStyle/>
        <a:p>
          <a:endParaRPr lang="en-GB"/>
        </a:p>
      </dgm:t>
    </dgm:pt>
    <dgm:pt modelId="{7BB3F820-6C4A-449A-8243-F445AD8F9487}" type="sibTrans" cxnId="{9FEDA4B4-4CD6-4E04-8B1C-E9C2986C89A6}">
      <dgm:prSet/>
      <dgm:spPr/>
      <dgm:t>
        <a:bodyPr/>
        <a:lstStyle/>
        <a:p>
          <a:endParaRPr lang="en-GB"/>
        </a:p>
      </dgm:t>
    </dgm:pt>
    <dgm:pt modelId="{B3530F7D-0464-401D-BA79-9900F2E02C1C}" type="pres">
      <dgm:prSet presAssocID="{EA98D96F-FE90-4B48-8263-7F2B8134AFDB}" presName="Name0" presStyleCnt="0">
        <dgm:presLayoutVars>
          <dgm:dir/>
          <dgm:animLvl val="lvl"/>
          <dgm:resizeHandles val="exact"/>
        </dgm:presLayoutVars>
      </dgm:prSet>
      <dgm:spPr/>
      <dgm:t>
        <a:bodyPr/>
        <a:lstStyle/>
        <a:p>
          <a:endParaRPr lang="en-GB"/>
        </a:p>
      </dgm:t>
    </dgm:pt>
    <dgm:pt modelId="{5218251A-9C2D-4D36-828B-CC371F2857CA}" type="pres">
      <dgm:prSet presAssocID="{FFBAAC87-F6EF-4511-8C47-EDB19B12720D}" presName="linNode" presStyleCnt="0"/>
      <dgm:spPr/>
      <dgm:t>
        <a:bodyPr/>
        <a:lstStyle/>
        <a:p>
          <a:endParaRPr lang="en-GB"/>
        </a:p>
      </dgm:t>
    </dgm:pt>
    <dgm:pt modelId="{9266C00B-5EAD-4B37-87BC-013AAE61BC4E}" type="pres">
      <dgm:prSet presAssocID="{FFBAAC87-F6EF-4511-8C47-EDB19B12720D}" presName="parTx" presStyleLbl="revTx" presStyleIdx="0" presStyleCnt="2">
        <dgm:presLayoutVars>
          <dgm:chMax val="1"/>
          <dgm:bulletEnabled val="1"/>
        </dgm:presLayoutVars>
      </dgm:prSet>
      <dgm:spPr/>
      <dgm:t>
        <a:bodyPr/>
        <a:lstStyle/>
        <a:p>
          <a:endParaRPr lang="en-GB"/>
        </a:p>
      </dgm:t>
    </dgm:pt>
    <dgm:pt modelId="{87B48EDA-8222-4231-B059-E7044DB8EE2E}" type="pres">
      <dgm:prSet presAssocID="{FFBAAC87-F6EF-4511-8C47-EDB19B12720D}" presName="bracket" presStyleLbl="parChTrans1D1" presStyleIdx="0" presStyleCnt="2"/>
      <dgm:spPr/>
      <dgm:t>
        <a:bodyPr/>
        <a:lstStyle/>
        <a:p>
          <a:endParaRPr lang="en-GB"/>
        </a:p>
      </dgm:t>
    </dgm:pt>
    <dgm:pt modelId="{F3E76C0A-5EDB-4084-A9F6-88AF9219C799}" type="pres">
      <dgm:prSet presAssocID="{FFBAAC87-F6EF-4511-8C47-EDB19B12720D}" presName="spH" presStyleCnt="0"/>
      <dgm:spPr/>
      <dgm:t>
        <a:bodyPr/>
        <a:lstStyle/>
        <a:p>
          <a:endParaRPr lang="en-GB"/>
        </a:p>
      </dgm:t>
    </dgm:pt>
    <dgm:pt modelId="{DBBB14FF-C4EB-4151-90E2-7B5A8E945106}" type="pres">
      <dgm:prSet presAssocID="{FFBAAC87-F6EF-4511-8C47-EDB19B12720D}" presName="desTx" presStyleLbl="node1" presStyleIdx="0" presStyleCnt="2">
        <dgm:presLayoutVars>
          <dgm:bulletEnabled val="1"/>
        </dgm:presLayoutVars>
      </dgm:prSet>
      <dgm:spPr/>
      <dgm:t>
        <a:bodyPr/>
        <a:lstStyle/>
        <a:p>
          <a:endParaRPr lang="en-GB"/>
        </a:p>
      </dgm:t>
    </dgm:pt>
    <dgm:pt modelId="{C7BC30FF-D434-4B4B-8921-CB7F262EACAD}" type="pres">
      <dgm:prSet presAssocID="{BFAE7DD4-35E7-4EDA-82D8-F174C9A5FB6E}" presName="spV" presStyleCnt="0"/>
      <dgm:spPr/>
      <dgm:t>
        <a:bodyPr/>
        <a:lstStyle/>
        <a:p>
          <a:endParaRPr lang="en-GB"/>
        </a:p>
      </dgm:t>
    </dgm:pt>
    <dgm:pt modelId="{5B2426D1-0AC0-49EF-931A-FEA64FC1E374}" type="pres">
      <dgm:prSet presAssocID="{757CC76C-4E5D-473C-A3C0-F2B12654F99E}" presName="linNode" presStyleCnt="0"/>
      <dgm:spPr/>
      <dgm:t>
        <a:bodyPr/>
        <a:lstStyle/>
        <a:p>
          <a:endParaRPr lang="en-GB"/>
        </a:p>
      </dgm:t>
    </dgm:pt>
    <dgm:pt modelId="{1E4C0498-79D3-4499-918B-6F1789204CFD}" type="pres">
      <dgm:prSet presAssocID="{757CC76C-4E5D-473C-A3C0-F2B12654F99E}" presName="parTx" presStyleLbl="revTx" presStyleIdx="1" presStyleCnt="2">
        <dgm:presLayoutVars>
          <dgm:chMax val="1"/>
          <dgm:bulletEnabled val="1"/>
        </dgm:presLayoutVars>
      </dgm:prSet>
      <dgm:spPr/>
      <dgm:t>
        <a:bodyPr/>
        <a:lstStyle/>
        <a:p>
          <a:endParaRPr lang="en-GB"/>
        </a:p>
      </dgm:t>
    </dgm:pt>
    <dgm:pt modelId="{87F10341-53FF-46A1-B589-6C5212CA7BED}" type="pres">
      <dgm:prSet presAssocID="{757CC76C-4E5D-473C-A3C0-F2B12654F99E}" presName="bracket" presStyleLbl="parChTrans1D1" presStyleIdx="1" presStyleCnt="2"/>
      <dgm:spPr/>
      <dgm:t>
        <a:bodyPr/>
        <a:lstStyle/>
        <a:p>
          <a:endParaRPr lang="en-GB"/>
        </a:p>
      </dgm:t>
    </dgm:pt>
    <dgm:pt modelId="{79B3751E-2D18-4251-9521-DB350299C202}" type="pres">
      <dgm:prSet presAssocID="{757CC76C-4E5D-473C-A3C0-F2B12654F99E}" presName="spH" presStyleCnt="0"/>
      <dgm:spPr/>
      <dgm:t>
        <a:bodyPr/>
        <a:lstStyle/>
        <a:p>
          <a:endParaRPr lang="en-GB"/>
        </a:p>
      </dgm:t>
    </dgm:pt>
    <dgm:pt modelId="{5FB0162A-D2CF-4C51-8ADF-3069A3539017}" type="pres">
      <dgm:prSet presAssocID="{757CC76C-4E5D-473C-A3C0-F2B12654F99E}" presName="desTx" presStyleLbl="node1" presStyleIdx="1" presStyleCnt="2">
        <dgm:presLayoutVars>
          <dgm:bulletEnabled val="1"/>
        </dgm:presLayoutVars>
      </dgm:prSet>
      <dgm:spPr/>
      <dgm:t>
        <a:bodyPr/>
        <a:lstStyle/>
        <a:p>
          <a:endParaRPr lang="en-GB"/>
        </a:p>
      </dgm:t>
    </dgm:pt>
  </dgm:ptLst>
  <dgm:cxnLst>
    <dgm:cxn modelId="{9FEDA4B4-4CD6-4E04-8B1C-E9C2986C89A6}" srcId="{757CC76C-4E5D-473C-A3C0-F2B12654F99E}" destId="{83B90C05-8038-4CBE-8261-402616E476DE}" srcOrd="2" destOrd="0" parTransId="{41544502-D709-4555-918F-ED46316FBE4F}" sibTransId="{7BB3F820-6C4A-449A-8243-F445AD8F9487}"/>
    <dgm:cxn modelId="{4B53C6C2-2A53-42F0-9A81-6DBE7D93B5F1}" type="presOf" srcId="{FFBAAC87-F6EF-4511-8C47-EDB19B12720D}" destId="{9266C00B-5EAD-4B37-87BC-013AAE61BC4E}" srcOrd="0" destOrd="0" presId="urn:diagrams.loki3.com/BracketList+Icon"/>
    <dgm:cxn modelId="{B804359A-4753-405D-B064-C71CDE10F401}" type="presOf" srcId="{22F4BBC6-9085-407E-A604-EB427B1F6717}" destId="{DBBB14FF-C4EB-4151-90E2-7B5A8E945106}" srcOrd="0" destOrd="3" presId="urn:diagrams.loki3.com/BracketList+Icon"/>
    <dgm:cxn modelId="{753AD56D-5672-41BD-9080-F2E000A61003}" srcId="{757CC76C-4E5D-473C-A3C0-F2B12654F99E}" destId="{3CCD0B8A-D725-4CA0-AF12-F84FF24E7354}" srcOrd="1" destOrd="0" parTransId="{CBF7B674-742B-47E0-996F-4F0A22430296}" sibTransId="{7F3C0D9C-76DC-4279-93DF-346C595F6EC6}"/>
    <dgm:cxn modelId="{6618CCC3-4070-47E5-A845-BCAF34EE64CF}" srcId="{757CC76C-4E5D-473C-A3C0-F2B12654F99E}" destId="{18A685D9-7F76-46A4-B01D-1ECC34490934}" srcOrd="0" destOrd="0" parTransId="{BE800D98-5AE3-4AD7-A67F-F0B0468EF4F8}" sibTransId="{1A0D1C04-B947-46F7-B1D2-0834DF3D7115}"/>
    <dgm:cxn modelId="{1EB98C34-1B1C-45D4-96B4-4EF111EE787F}" type="presOf" srcId="{522BDE9F-1FE0-4C32-A1F0-F1E3284B5E79}" destId="{DBBB14FF-C4EB-4151-90E2-7B5A8E945106}" srcOrd="0" destOrd="2" presId="urn:diagrams.loki3.com/BracketList+Icon"/>
    <dgm:cxn modelId="{72027829-ABF2-4E14-853A-7830F8AEFA7D}" type="presOf" srcId="{58C3C04F-C07F-47FB-9D5F-D6651EE8B96A}" destId="{DBBB14FF-C4EB-4151-90E2-7B5A8E945106}" srcOrd="0" destOrd="0" presId="urn:diagrams.loki3.com/BracketList+Icon"/>
    <dgm:cxn modelId="{BE977458-68CA-4F00-B58B-822BC72B128B}" srcId="{FFBAAC87-F6EF-4511-8C47-EDB19B12720D}" destId="{58C3C04F-C07F-47FB-9D5F-D6651EE8B96A}" srcOrd="0" destOrd="0" parTransId="{1CDC1BD0-89D3-4DFE-A64E-C330D49FDE2B}" sibTransId="{0E2E6D0B-CEDB-45F4-AE3B-86B68F84A790}"/>
    <dgm:cxn modelId="{3F452BCA-E6C0-43ED-82EB-DABF077DB8AB}" srcId="{FFBAAC87-F6EF-4511-8C47-EDB19B12720D}" destId="{22F4BBC6-9085-407E-A604-EB427B1F6717}" srcOrd="3" destOrd="0" parTransId="{9694DBE7-AFB4-486E-8C85-9A3D62CEED4C}" sibTransId="{4A407A88-6227-46F6-A6F0-00D1E2B2FF7E}"/>
    <dgm:cxn modelId="{12CF7DE5-9F56-43F8-91A5-0DF239C8D213}" srcId="{FFBAAC87-F6EF-4511-8C47-EDB19B12720D}" destId="{522BDE9F-1FE0-4C32-A1F0-F1E3284B5E79}" srcOrd="2" destOrd="0" parTransId="{25E920DF-1AC2-4CCA-9751-2D00AC6FFE9C}" sibTransId="{476FC9DE-05FB-4E05-8769-43F08B68ACB8}"/>
    <dgm:cxn modelId="{14EF2F09-891D-4204-9E31-7CE865199533}" type="presOf" srcId="{EA98D96F-FE90-4B48-8263-7F2B8134AFDB}" destId="{B3530F7D-0464-401D-BA79-9900F2E02C1C}" srcOrd="0" destOrd="0" presId="urn:diagrams.loki3.com/BracketList+Icon"/>
    <dgm:cxn modelId="{35ECDE50-10AF-476D-AD47-7782D8175822}" srcId="{EA98D96F-FE90-4B48-8263-7F2B8134AFDB}" destId="{757CC76C-4E5D-473C-A3C0-F2B12654F99E}" srcOrd="1" destOrd="0" parTransId="{6E45A464-2C44-4552-BB7D-03A10C0C5573}" sibTransId="{F3E8DD02-A05D-402C-BCC9-2FB4A1D55608}"/>
    <dgm:cxn modelId="{0911A28C-B0A8-41EA-A8D9-AE174E243932}" type="presOf" srcId="{676A961F-3C50-4FFD-9935-9F7CC8A29454}" destId="{DBBB14FF-C4EB-4151-90E2-7B5A8E945106}" srcOrd="0" destOrd="1" presId="urn:diagrams.loki3.com/BracketList+Icon"/>
    <dgm:cxn modelId="{98679767-E9E1-4243-955F-B6AD2C7F686D}" type="presOf" srcId="{3CCD0B8A-D725-4CA0-AF12-F84FF24E7354}" destId="{5FB0162A-D2CF-4C51-8ADF-3069A3539017}" srcOrd="0" destOrd="1" presId="urn:diagrams.loki3.com/BracketList+Icon"/>
    <dgm:cxn modelId="{36BF9D0C-2621-470B-A035-CA40A013481D}" type="presOf" srcId="{18A685D9-7F76-46A4-B01D-1ECC34490934}" destId="{5FB0162A-D2CF-4C51-8ADF-3069A3539017}" srcOrd="0" destOrd="0" presId="urn:diagrams.loki3.com/BracketList+Icon"/>
    <dgm:cxn modelId="{C5071014-C35D-4B34-848B-AE668219F65B}" type="presOf" srcId="{757CC76C-4E5D-473C-A3C0-F2B12654F99E}" destId="{1E4C0498-79D3-4499-918B-6F1789204CFD}" srcOrd="0" destOrd="0" presId="urn:diagrams.loki3.com/BracketList+Icon"/>
    <dgm:cxn modelId="{585F0BF9-4CF9-4908-AE0A-258076D3A933}" srcId="{EA98D96F-FE90-4B48-8263-7F2B8134AFDB}" destId="{FFBAAC87-F6EF-4511-8C47-EDB19B12720D}" srcOrd="0" destOrd="0" parTransId="{F0CF205E-20FE-41C7-92F6-4D2C62922225}" sibTransId="{BFAE7DD4-35E7-4EDA-82D8-F174C9A5FB6E}"/>
    <dgm:cxn modelId="{8852821C-9ECB-4B04-B9E6-AADBA58B82AF}" type="presOf" srcId="{83B90C05-8038-4CBE-8261-402616E476DE}" destId="{5FB0162A-D2CF-4C51-8ADF-3069A3539017}" srcOrd="0" destOrd="2" presId="urn:diagrams.loki3.com/BracketList+Icon"/>
    <dgm:cxn modelId="{6F0A51EB-AB17-43F5-9274-211CBCF0CDE7}" srcId="{FFBAAC87-F6EF-4511-8C47-EDB19B12720D}" destId="{676A961F-3C50-4FFD-9935-9F7CC8A29454}" srcOrd="1" destOrd="0" parTransId="{7B60B597-EB23-4F0F-B28A-A0CF7566F0AF}" sibTransId="{8040E692-86D6-4BA9-8501-B82F27DAFD89}"/>
    <dgm:cxn modelId="{A62C8BAD-09C3-4BF4-8E82-4AE14EFF9D23}" type="presParOf" srcId="{B3530F7D-0464-401D-BA79-9900F2E02C1C}" destId="{5218251A-9C2D-4D36-828B-CC371F2857CA}" srcOrd="0" destOrd="0" presId="urn:diagrams.loki3.com/BracketList+Icon"/>
    <dgm:cxn modelId="{DE88A305-5A94-4314-ADC7-60E10F97A08A}" type="presParOf" srcId="{5218251A-9C2D-4D36-828B-CC371F2857CA}" destId="{9266C00B-5EAD-4B37-87BC-013AAE61BC4E}" srcOrd="0" destOrd="0" presId="urn:diagrams.loki3.com/BracketList+Icon"/>
    <dgm:cxn modelId="{54584C7A-0C65-4965-A317-D482916A837C}" type="presParOf" srcId="{5218251A-9C2D-4D36-828B-CC371F2857CA}" destId="{87B48EDA-8222-4231-B059-E7044DB8EE2E}" srcOrd="1" destOrd="0" presId="urn:diagrams.loki3.com/BracketList+Icon"/>
    <dgm:cxn modelId="{9B79F4DF-C651-4616-A522-0F77C034DDC9}" type="presParOf" srcId="{5218251A-9C2D-4D36-828B-CC371F2857CA}" destId="{F3E76C0A-5EDB-4084-A9F6-88AF9219C799}" srcOrd="2" destOrd="0" presId="urn:diagrams.loki3.com/BracketList+Icon"/>
    <dgm:cxn modelId="{D9622753-4E92-4E71-A37A-84B0ED66532E}" type="presParOf" srcId="{5218251A-9C2D-4D36-828B-CC371F2857CA}" destId="{DBBB14FF-C4EB-4151-90E2-7B5A8E945106}" srcOrd="3" destOrd="0" presId="urn:diagrams.loki3.com/BracketList+Icon"/>
    <dgm:cxn modelId="{3F0FC6F9-747F-4653-AD59-702EFF41603B}" type="presParOf" srcId="{B3530F7D-0464-401D-BA79-9900F2E02C1C}" destId="{C7BC30FF-D434-4B4B-8921-CB7F262EACAD}" srcOrd="1" destOrd="0" presId="urn:diagrams.loki3.com/BracketList+Icon"/>
    <dgm:cxn modelId="{B1BA685E-053A-40B1-B88F-E7AE506D0DBF}" type="presParOf" srcId="{B3530F7D-0464-401D-BA79-9900F2E02C1C}" destId="{5B2426D1-0AC0-49EF-931A-FEA64FC1E374}" srcOrd="2" destOrd="0" presId="urn:diagrams.loki3.com/BracketList+Icon"/>
    <dgm:cxn modelId="{49AA2E4C-D563-4978-9A7A-8958DDF5EF7D}" type="presParOf" srcId="{5B2426D1-0AC0-49EF-931A-FEA64FC1E374}" destId="{1E4C0498-79D3-4499-918B-6F1789204CFD}" srcOrd="0" destOrd="0" presId="urn:diagrams.loki3.com/BracketList+Icon"/>
    <dgm:cxn modelId="{6864D2E6-B4DD-4439-B9DB-EFC7B357F48F}" type="presParOf" srcId="{5B2426D1-0AC0-49EF-931A-FEA64FC1E374}" destId="{87F10341-53FF-46A1-B589-6C5212CA7BED}" srcOrd="1" destOrd="0" presId="urn:diagrams.loki3.com/BracketList+Icon"/>
    <dgm:cxn modelId="{AD075DAD-6132-49D1-8A5A-E642DFD61240}" type="presParOf" srcId="{5B2426D1-0AC0-49EF-931A-FEA64FC1E374}" destId="{79B3751E-2D18-4251-9521-DB350299C202}" srcOrd="2" destOrd="0" presId="urn:diagrams.loki3.com/BracketList+Icon"/>
    <dgm:cxn modelId="{7287AEAD-5E1C-4984-8618-A67734BEC928}" type="presParOf" srcId="{5B2426D1-0AC0-49EF-931A-FEA64FC1E374}" destId="{5FB0162A-D2CF-4C51-8ADF-3069A3539017}"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CB7B57-C520-496A-BC1A-1F72F21F777B}" type="doc">
      <dgm:prSet loTypeId="urn:microsoft.com/office/officeart/2005/8/layout/matrix3" loCatId="matrix" qsTypeId="urn:microsoft.com/office/officeart/2005/8/quickstyle/simple4" qsCatId="simple" csTypeId="urn:microsoft.com/office/officeart/2005/8/colors/accent2_1" csCatId="accent2" phldr="1"/>
      <dgm:spPr/>
      <dgm:t>
        <a:bodyPr/>
        <a:lstStyle/>
        <a:p>
          <a:endParaRPr lang="en-GB"/>
        </a:p>
      </dgm:t>
    </dgm:pt>
    <dgm:pt modelId="{341AB90F-6567-4026-ABFD-F41C13206645}">
      <dgm:prSet phldrT="[Text]"/>
      <dgm:spPr/>
      <dgm:t>
        <a:bodyPr/>
        <a:lstStyle/>
        <a:p>
          <a:r>
            <a:rPr lang="en-GB" altLang="en-US" dirty="0" smtClean="0">
              <a:solidFill>
                <a:srgbClr val="747374"/>
              </a:solidFill>
              <a:cs typeface="Arial" charset="0"/>
            </a:rPr>
            <a:t>A placement order is made in respect of the child</a:t>
          </a:r>
          <a:endParaRPr lang="en-GB" dirty="0">
            <a:solidFill>
              <a:srgbClr val="747374"/>
            </a:solidFill>
          </a:endParaRPr>
        </a:p>
      </dgm:t>
    </dgm:pt>
    <dgm:pt modelId="{AF6627AA-6661-40AE-86E5-49328B76A018}" type="parTrans" cxnId="{DB2C82E7-4D7A-476B-9C2C-FE2389E2E70D}">
      <dgm:prSet/>
      <dgm:spPr/>
      <dgm:t>
        <a:bodyPr/>
        <a:lstStyle/>
        <a:p>
          <a:endParaRPr lang="en-GB"/>
        </a:p>
      </dgm:t>
    </dgm:pt>
    <dgm:pt modelId="{0E08CA70-304D-44AA-A5A6-9322A98D6BEF}" type="sibTrans" cxnId="{DB2C82E7-4D7A-476B-9C2C-FE2389E2E70D}">
      <dgm:prSet/>
      <dgm:spPr/>
      <dgm:t>
        <a:bodyPr/>
        <a:lstStyle/>
        <a:p>
          <a:endParaRPr lang="en-GB"/>
        </a:p>
      </dgm:t>
    </dgm:pt>
    <dgm:pt modelId="{A8C21D45-2370-4E07-82F3-6A0095917C05}">
      <dgm:prSet phldrT="[Text]"/>
      <dgm:spPr/>
      <dgm:t>
        <a:bodyPr/>
        <a:lstStyle/>
        <a:p>
          <a:r>
            <a:rPr lang="en-GB" altLang="en-US" dirty="0" smtClean="0">
              <a:solidFill>
                <a:srgbClr val="747374"/>
              </a:solidFill>
              <a:cs typeface="Arial" charset="0"/>
            </a:rPr>
            <a:t>A placement order is not made in respect of the child</a:t>
          </a:r>
          <a:endParaRPr lang="en-GB" dirty="0">
            <a:solidFill>
              <a:srgbClr val="747374"/>
            </a:solidFill>
          </a:endParaRPr>
        </a:p>
      </dgm:t>
    </dgm:pt>
    <dgm:pt modelId="{8730A0D8-7F3A-49AE-BF10-C2A5A43B19D5}" type="parTrans" cxnId="{A2923739-3395-45FA-ACDD-CFC6826E01CD}">
      <dgm:prSet/>
      <dgm:spPr/>
      <dgm:t>
        <a:bodyPr/>
        <a:lstStyle/>
        <a:p>
          <a:endParaRPr lang="en-GB"/>
        </a:p>
      </dgm:t>
    </dgm:pt>
    <dgm:pt modelId="{2E1962BA-8F88-416E-99F0-BB3BEDBF74A7}" type="sibTrans" cxnId="{A2923739-3395-45FA-ACDD-CFC6826E01CD}">
      <dgm:prSet/>
      <dgm:spPr/>
      <dgm:t>
        <a:bodyPr/>
        <a:lstStyle/>
        <a:p>
          <a:endParaRPr lang="en-GB"/>
        </a:p>
      </dgm:t>
    </dgm:pt>
    <dgm:pt modelId="{13055268-637C-4B67-9861-2091B0B3977A}">
      <dgm:prSet phldrT="[Text]"/>
      <dgm:spPr/>
      <dgm:t>
        <a:bodyPr/>
        <a:lstStyle/>
        <a:p>
          <a:r>
            <a:rPr lang="en-GB" altLang="en-US" dirty="0" smtClean="0">
              <a:solidFill>
                <a:srgbClr val="747374"/>
              </a:solidFill>
              <a:cs typeface="Arial" charset="0"/>
            </a:rPr>
            <a:t>The child remains with the carers and is adopted by them </a:t>
          </a:r>
          <a:endParaRPr lang="en-GB" dirty="0">
            <a:solidFill>
              <a:srgbClr val="747374"/>
            </a:solidFill>
          </a:endParaRPr>
        </a:p>
      </dgm:t>
    </dgm:pt>
    <dgm:pt modelId="{96E46567-E1BB-4741-ABFA-9E573A1EBFB6}" type="parTrans" cxnId="{E1514B04-5C15-4AC5-BBC5-B7C43F01E2CD}">
      <dgm:prSet/>
      <dgm:spPr/>
      <dgm:t>
        <a:bodyPr/>
        <a:lstStyle/>
        <a:p>
          <a:endParaRPr lang="en-GB"/>
        </a:p>
      </dgm:t>
    </dgm:pt>
    <dgm:pt modelId="{006FD687-F6F6-41D5-9686-115EB86CC2C1}" type="sibTrans" cxnId="{E1514B04-5C15-4AC5-BBC5-B7C43F01E2CD}">
      <dgm:prSet/>
      <dgm:spPr/>
      <dgm:t>
        <a:bodyPr/>
        <a:lstStyle/>
        <a:p>
          <a:endParaRPr lang="en-GB"/>
        </a:p>
      </dgm:t>
    </dgm:pt>
    <dgm:pt modelId="{3387B4F2-E968-47C2-BE66-87D84493EB3C}">
      <dgm:prSet phldrT="[Text]"/>
      <dgm:spPr/>
      <dgm:t>
        <a:bodyPr/>
        <a:lstStyle/>
        <a:p>
          <a:r>
            <a:rPr lang="en-GB" altLang="en-US" dirty="0" smtClean="0">
              <a:solidFill>
                <a:srgbClr val="747374"/>
              </a:solidFill>
              <a:cs typeface="Arial" charset="0"/>
            </a:rPr>
            <a:t>The child moves to live with a parent or a member of the extended family </a:t>
          </a:r>
          <a:endParaRPr lang="en-GB" dirty="0">
            <a:solidFill>
              <a:srgbClr val="747374"/>
            </a:solidFill>
          </a:endParaRPr>
        </a:p>
      </dgm:t>
    </dgm:pt>
    <dgm:pt modelId="{1C979963-0AB3-4DEE-BCF2-5D6BB5AD3BD2}" type="parTrans" cxnId="{2D3978AE-6ECE-48A0-B31B-5C0274F096F0}">
      <dgm:prSet/>
      <dgm:spPr/>
      <dgm:t>
        <a:bodyPr/>
        <a:lstStyle/>
        <a:p>
          <a:endParaRPr lang="en-GB"/>
        </a:p>
      </dgm:t>
    </dgm:pt>
    <dgm:pt modelId="{C6036CD3-F614-479A-A60F-89C4DB6EB6CD}" type="sibTrans" cxnId="{2D3978AE-6ECE-48A0-B31B-5C0274F096F0}">
      <dgm:prSet/>
      <dgm:spPr/>
      <dgm:t>
        <a:bodyPr/>
        <a:lstStyle/>
        <a:p>
          <a:endParaRPr lang="en-GB"/>
        </a:p>
      </dgm:t>
    </dgm:pt>
    <dgm:pt modelId="{96E4EDFA-B8BE-4F59-BDF4-A4BFCFC23D32}" type="pres">
      <dgm:prSet presAssocID="{9DCB7B57-C520-496A-BC1A-1F72F21F777B}" presName="matrix" presStyleCnt="0">
        <dgm:presLayoutVars>
          <dgm:chMax val="1"/>
          <dgm:dir/>
          <dgm:resizeHandles val="exact"/>
        </dgm:presLayoutVars>
      </dgm:prSet>
      <dgm:spPr/>
      <dgm:t>
        <a:bodyPr/>
        <a:lstStyle/>
        <a:p>
          <a:endParaRPr lang="en-GB"/>
        </a:p>
      </dgm:t>
    </dgm:pt>
    <dgm:pt modelId="{7A2D6B12-0551-44B3-96EF-863A6E6D273C}" type="pres">
      <dgm:prSet presAssocID="{9DCB7B57-C520-496A-BC1A-1F72F21F777B}" presName="diamond" presStyleLbl="bgShp" presStyleIdx="0" presStyleCnt="1" custScaleX="92811" custScaleY="87990"/>
      <dgm:spPr/>
    </dgm:pt>
    <dgm:pt modelId="{7F2036B3-0436-4B29-BBEE-5EF22149A374}" type="pres">
      <dgm:prSet presAssocID="{9DCB7B57-C520-496A-BC1A-1F72F21F777B}" presName="quad1" presStyleLbl="node1" presStyleIdx="0" presStyleCnt="4">
        <dgm:presLayoutVars>
          <dgm:chMax val="0"/>
          <dgm:chPref val="0"/>
          <dgm:bulletEnabled val="1"/>
        </dgm:presLayoutVars>
      </dgm:prSet>
      <dgm:spPr/>
      <dgm:t>
        <a:bodyPr/>
        <a:lstStyle/>
        <a:p>
          <a:endParaRPr lang="en-GB"/>
        </a:p>
      </dgm:t>
    </dgm:pt>
    <dgm:pt modelId="{5B6BA33B-4A01-4B3B-93AB-E53E9F23526E}" type="pres">
      <dgm:prSet presAssocID="{9DCB7B57-C520-496A-BC1A-1F72F21F777B}" presName="quad2" presStyleLbl="node1" presStyleIdx="1" presStyleCnt="4">
        <dgm:presLayoutVars>
          <dgm:chMax val="0"/>
          <dgm:chPref val="0"/>
          <dgm:bulletEnabled val="1"/>
        </dgm:presLayoutVars>
      </dgm:prSet>
      <dgm:spPr/>
      <dgm:t>
        <a:bodyPr/>
        <a:lstStyle/>
        <a:p>
          <a:endParaRPr lang="en-GB"/>
        </a:p>
      </dgm:t>
    </dgm:pt>
    <dgm:pt modelId="{2B2AD11B-C7C2-486B-8CF7-93F40CC9D8ED}" type="pres">
      <dgm:prSet presAssocID="{9DCB7B57-C520-496A-BC1A-1F72F21F777B}" presName="quad3" presStyleLbl="node1" presStyleIdx="2" presStyleCnt="4">
        <dgm:presLayoutVars>
          <dgm:chMax val="0"/>
          <dgm:chPref val="0"/>
          <dgm:bulletEnabled val="1"/>
        </dgm:presLayoutVars>
      </dgm:prSet>
      <dgm:spPr/>
      <dgm:t>
        <a:bodyPr/>
        <a:lstStyle/>
        <a:p>
          <a:endParaRPr lang="en-GB"/>
        </a:p>
      </dgm:t>
    </dgm:pt>
    <dgm:pt modelId="{4155D1EA-9436-457D-8378-50371CBC1FEF}" type="pres">
      <dgm:prSet presAssocID="{9DCB7B57-C520-496A-BC1A-1F72F21F777B}" presName="quad4" presStyleLbl="node1" presStyleIdx="3" presStyleCnt="4">
        <dgm:presLayoutVars>
          <dgm:chMax val="0"/>
          <dgm:chPref val="0"/>
          <dgm:bulletEnabled val="1"/>
        </dgm:presLayoutVars>
      </dgm:prSet>
      <dgm:spPr/>
      <dgm:t>
        <a:bodyPr/>
        <a:lstStyle/>
        <a:p>
          <a:endParaRPr lang="en-GB"/>
        </a:p>
      </dgm:t>
    </dgm:pt>
  </dgm:ptLst>
  <dgm:cxnLst>
    <dgm:cxn modelId="{A2923739-3395-45FA-ACDD-CFC6826E01CD}" srcId="{9DCB7B57-C520-496A-BC1A-1F72F21F777B}" destId="{A8C21D45-2370-4E07-82F3-6A0095917C05}" srcOrd="1" destOrd="0" parTransId="{8730A0D8-7F3A-49AE-BF10-C2A5A43B19D5}" sibTransId="{2E1962BA-8F88-416E-99F0-BB3BEDBF74A7}"/>
    <dgm:cxn modelId="{E1514B04-5C15-4AC5-BBC5-B7C43F01E2CD}" srcId="{9DCB7B57-C520-496A-BC1A-1F72F21F777B}" destId="{13055268-637C-4B67-9861-2091B0B3977A}" srcOrd="2" destOrd="0" parTransId="{96E46567-E1BB-4741-ABFA-9E573A1EBFB6}" sibTransId="{006FD687-F6F6-41D5-9686-115EB86CC2C1}"/>
    <dgm:cxn modelId="{2D3978AE-6ECE-48A0-B31B-5C0274F096F0}" srcId="{9DCB7B57-C520-496A-BC1A-1F72F21F777B}" destId="{3387B4F2-E968-47C2-BE66-87D84493EB3C}" srcOrd="3" destOrd="0" parTransId="{1C979963-0AB3-4DEE-BCF2-5D6BB5AD3BD2}" sibTransId="{C6036CD3-F614-479A-A60F-89C4DB6EB6CD}"/>
    <dgm:cxn modelId="{DB2C82E7-4D7A-476B-9C2C-FE2389E2E70D}" srcId="{9DCB7B57-C520-496A-BC1A-1F72F21F777B}" destId="{341AB90F-6567-4026-ABFD-F41C13206645}" srcOrd="0" destOrd="0" parTransId="{AF6627AA-6661-40AE-86E5-49328B76A018}" sibTransId="{0E08CA70-304D-44AA-A5A6-9322A98D6BEF}"/>
    <dgm:cxn modelId="{A8129F33-0280-4BFA-8DAA-32E250E72A5A}" type="presOf" srcId="{A8C21D45-2370-4E07-82F3-6A0095917C05}" destId="{5B6BA33B-4A01-4B3B-93AB-E53E9F23526E}" srcOrd="0" destOrd="0" presId="urn:microsoft.com/office/officeart/2005/8/layout/matrix3"/>
    <dgm:cxn modelId="{59543F8C-2544-41D3-9120-99929CE85FD0}" type="presOf" srcId="{3387B4F2-E968-47C2-BE66-87D84493EB3C}" destId="{4155D1EA-9436-457D-8378-50371CBC1FEF}" srcOrd="0" destOrd="0" presId="urn:microsoft.com/office/officeart/2005/8/layout/matrix3"/>
    <dgm:cxn modelId="{CECA98A9-B18F-40E4-9BB0-5838C94F77B3}" type="presOf" srcId="{341AB90F-6567-4026-ABFD-F41C13206645}" destId="{7F2036B3-0436-4B29-BBEE-5EF22149A374}" srcOrd="0" destOrd="0" presId="urn:microsoft.com/office/officeart/2005/8/layout/matrix3"/>
    <dgm:cxn modelId="{72E11CCE-2C11-4DFE-B4B6-841A37A956EA}" type="presOf" srcId="{9DCB7B57-C520-496A-BC1A-1F72F21F777B}" destId="{96E4EDFA-B8BE-4F59-BDF4-A4BFCFC23D32}" srcOrd="0" destOrd="0" presId="urn:microsoft.com/office/officeart/2005/8/layout/matrix3"/>
    <dgm:cxn modelId="{8D048971-3C63-4497-AAC9-CB5A20BA767B}" type="presOf" srcId="{13055268-637C-4B67-9861-2091B0B3977A}" destId="{2B2AD11B-C7C2-486B-8CF7-93F40CC9D8ED}" srcOrd="0" destOrd="0" presId="urn:microsoft.com/office/officeart/2005/8/layout/matrix3"/>
    <dgm:cxn modelId="{542EFAA6-738F-4EC7-9110-EB2C56666924}" type="presParOf" srcId="{96E4EDFA-B8BE-4F59-BDF4-A4BFCFC23D32}" destId="{7A2D6B12-0551-44B3-96EF-863A6E6D273C}" srcOrd="0" destOrd="0" presId="urn:microsoft.com/office/officeart/2005/8/layout/matrix3"/>
    <dgm:cxn modelId="{35D20400-F897-45E1-983D-BD3FD9D2AE37}" type="presParOf" srcId="{96E4EDFA-B8BE-4F59-BDF4-A4BFCFC23D32}" destId="{7F2036B3-0436-4B29-BBEE-5EF22149A374}" srcOrd="1" destOrd="0" presId="urn:microsoft.com/office/officeart/2005/8/layout/matrix3"/>
    <dgm:cxn modelId="{0BED48BC-7551-475A-A9FF-BF35FA3B2025}" type="presParOf" srcId="{96E4EDFA-B8BE-4F59-BDF4-A4BFCFC23D32}" destId="{5B6BA33B-4A01-4B3B-93AB-E53E9F23526E}" srcOrd="2" destOrd="0" presId="urn:microsoft.com/office/officeart/2005/8/layout/matrix3"/>
    <dgm:cxn modelId="{413E26A8-D4C9-45CB-99E0-C136A17A6BC9}" type="presParOf" srcId="{96E4EDFA-B8BE-4F59-BDF4-A4BFCFC23D32}" destId="{2B2AD11B-C7C2-486B-8CF7-93F40CC9D8ED}" srcOrd="3" destOrd="0" presId="urn:microsoft.com/office/officeart/2005/8/layout/matrix3"/>
    <dgm:cxn modelId="{E6C48FA7-0034-495E-A653-76C601BA6762}" type="presParOf" srcId="{96E4EDFA-B8BE-4F59-BDF4-A4BFCFC23D32}" destId="{4155D1EA-9436-457D-8378-50371CBC1FEF}"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6C00B-5EAD-4B37-87BC-013AAE61BC4E}">
      <dsp:nvSpPr>
        <dsp:cNvPr id="0" name=""/>
        <dsp:cNvSpPr/>
      </dsp:nvSpPr>
      <dsp:spPr>
        <a:xfrm>
          <a:off x="4113" y="1425930"/>
          <a:ext cx="2104177" cy="4752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a:t>Environment</a:t>
          </a:r>
        </a:p>
      </dsp:txBody>
      <dsp:txXfrm>
        <a:off x="4113" y="1425930"/>
        <a:ext cx="2104177" cy="475200"/>
      </dsp:txXfrm>
    </dsp:sp>
    <dsp:sp modelId="{87B48EDA-8222-4231-B059-E7044DB8EE2E}">
      <dsp:nvSpPr>
        <dsp:cNvPr id="0" name=""/>
        <dsp:cNvSpPr/>
      </dsp:nvSpPr>
      <dsp:spPr>
        <a:xfrm>
          <a:off x="2108291" y="861630"/>
          <a:ext cx="420835" cy="1603800"/>
        </a:xfrm>
        <a:prstGeom prst="leftBrace">
          <a:avLst>
            <a:gd name="adj1" fmla="val 35000"/>
            <a:gd name="adj2" fmla="val 50000"/>
          </a:avLst>
        </a:prstGeom>
        <a:noFill/>
        <a:ln w="25400" cap="flat" cmpd="sng" algn="ctr">
          <a:solidFill>
            <a:schemeClr val="accent2">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DBBB14FF-C4EB-4151-90E2-7B5A8E945106}">
      <dsp:nvSpPr>
        <dsp:cNvPr id="0" name=""/>
        <dsp:cNvSpPr/>
      </dsp:nvSpPr>
      <dsp:spPr>
        <a:xfrm>
          <a:off x="2697460" y="861630"/>
          <a:ext cx="5723362" cy="1603800"/>
        </a:xfrm>
        <a:prstGeom prst="rect">
          <a:avLst/>
        </a:prstGeom>
        <a:solidFill>
          <a:schemeClr val="accent2">
            <a:alpha val="9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altLang="en-US" sz="2400" kern="1200" dirty="0"/>
            <a:t>Trust</a:t>
          </a:r>
          <a:endParaRPr lang="en-GB" sz="2400" kern="1200" dirty="0"/>
        </a:p>
        <a:p>
          <a:pPr marL="228600" lvl="1" indent="-228600" algn="l" defTabSz="1066800">
            <a:lnSpc>
              <a:spcPct val="90000"/>
            </a:lnSpc>
            <a:spcBef>
              <a:spcPct val="0"/>
            </a:spcBef>
            <a:spcAft>
              <a:spcPct val="15000"/>
            </a:spcAft>
            <a:buChar char="••"/>
          </a:pPr>
          <a:r>
            <a:rPr lang="en-GB" altLang="en-US" sz="2400" kern="1200" dirty="0"/>
            <a:t>Safe</a:t>
          </a:r>
        </a:p>
        <a:p>
          <a:pPr marL="228600" lvl="1" indent="-228600" algn="l" defTabSz="1066800">
            <a:lnSpc>
              <a:spcPct val="90000"/>
            </a:lnSpc>
            <a:spcBef>
              <a:spcPct val="0"/>
            </a:spcBef>
            <a:spcAft>
              <a:spcPct val="15000"/>
            </a:spcAft>
            <a:buChar char="••"/>
          </a:pPr>
          <a:r>
            <a:rPr lang="en-GB" altLang="en-US" sz="2400" kern="1200" dirty="0"/>
            <a:t>Caring and gentle</a:t>
          </a:r>
        </a:p>
        <a:p>
          <a:pPr marL="228600" lvl="1" indent="-228600" algn="l" defTabSz="1066800">
            <a:lnSpc>
              <a:spcPct val="90000"/>
            </a:lnSpc>
            <a:spcBef>
              <a:spcPct val="0"/>
            </a:spcBef>
            <a:spcAft>
              <a:spcPct val="15000"/>
            </a:spcAft>
            <a:buChar char="••"/>
          </a:pPr>
          <a:r>
            <a:rPr lang="en-GB" altLang="en-US" sz="2400" kern="1200" dirty="0"/>
            <a:t>Assumptions</a:t>
          </a:r>
        </a:p>
      </dsp:txBody>
      <dsp:txXfrm>
        <a:off x="2697460" y="861630"/>
        <a:ext cx="5723362" cy="1603800"/>
      </dsp:txXfrm>
    </dsp:sp>
    <dsp:sp modelId="{1E4C0498-79D3-4499-918B-6F1789204CFD}">
      <dsp:nvSpPr>
        <dsp:cNvPr id="0" name=""/>
        <dsp:cNvSpPr/>
      </dsp:nvSpPr>
      <dsp:spPr>
        <a:xfrm>
          <a:off x="4113" y="2937930"/>
          <a:ext cx="2104177" cy="4752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a:t>Learning</a:t>
          </a:r>
        </a:p>
      </dsp:txBody>
      <dsp:txXfrm>
        <a:off x="4113" y="2937930"/>
        <a:ext cx="2104177" cy="475200"/>
      </dsp:txXfrm>
    </dsp:sp>
    <dsp:sp modelId="{87F10341-53FF-46A1-B589-6C5212CA7BED}">
      <dsp:nvSpPr>
        <dsp:cNvPr id="0" name=""/>
        <dsp:cNvSpPr/>
      </dsp:nvSpPr>
      <dsp:spPr>
        <a:xfrm>
          <a:off x="2108291" y="2551830"/>
          <a:ext cx="420835" cy="1247400"/>
        </a:xfrm>
        <a:prstGeom prst="leftBrace">
          <a:avLst>
            <a:gd name="adj1" fmla="val 35000"/>
            <a:gd name="adj2" fmla="val 50000"/>
          </a:avLst>
        </a:prstGeom>
        <a:noFill/>
        <a:ln w="25400" cap="flat" cmpd="sng" algn="ctr">
          <a:solidFill>
            <a:schemeClr val="accent2">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5FB0162A-D2CF-4C51-8ADF-3069A3539017}">
      <dsp:nvSpPr>
        <dsp:cNvPr id="0" name=""/>
        <dsp:cNvSpPr/>
      </dsp:nvSpPr>
      <dsp:spPr>
        <a:xfrm>
          <a:off x="2697460" y="2551830"/>
          <a:ext cx="5723362" cy="1247400"/>
        </a:xfrm>
        <a:prstGeom prst="rect">
          <a:avLst/>
        </a:prstGeom>
        <a:solidFill>
          <a:schemeClr val="accent2">
            <a:alpha val="90000"/>
            <a:hueOff val="0"/>
            <a:satOff val="0"/>
            <a:lumOff val="0"/>
            <a:alphaOff val="-4000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altLang="en-US" sz="2400" kern="1200" dirty="0"/>
            <a:t>Responsibility</a:t>
          </a:r>
          <a:endParaRPr lang="en-GB" sz="2400" kern="1200" dirty="0"/>
        </a:p>
        <a:p>
          <a:pPr marL="228600" lvl="1" indent="-228600" algn="l" defTabSz="1066800">
            <a:lnSpc>
              <a:spcPct val="90000"/>
            </a:lnSpc>
            <a:spcBef>
              <a:spcPct val="0"/>
            </a:spcBef>
            <a:spcAft>
              <a:spcPct val="15000"/>
            </a:spcAft>
            <a:buChar char="••"/>
          </a:pPr>
          <a:r>
            <a:rPr lang="en-GB" altLang="en-US" sz="2400" kern="1200" dirty="0"/>
            <a:t>Respect</a:t>
          </a:r>
        </a:p>
        <a:p>
          <a:pPr marL="228600" lvl="1" indent="-228600" algn="l" defTabSz="1066800">
            <a:lnSpc>
              <a:spcPct val="90000"/>
            </a:lnSpc>
            <a:spcBef>
              <a:spcPct val="0"/>
            </a:spcBef>
            <a:spcAft>
              <a:spcPct val="15000"/>
            </a:spcAft>
            <a:buChar char="••"/>
          </a:pPr>
          <a:r>
            <a:rPr lang="en-GB" altLang="en-US" sz="2400" kern="1200" dirty="0"/>
            <a:t>Confidentiality</a:t>
          </a:r>
        </a:p>
      </dsp:txBody>
      <dsp:txXfrm>
        <a:off x="2697460" y="2551830"/>
        <a:ext cx="5723362" cy="1247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6C00B-5EAD-4B37-87BC-013AAE61BC4E}">
      <dsp:nvSpPr>
        <dsp:cNvPr id="0" name=""/>
        <dsp:cNvSpPr/>
      </dsp:nvSpPr>
      <dsp:spPr>
        <a:xfrm>
          <a:off x="0" y="1687788"/>
          <a:ext cx="2104177" cy="4752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a:t>Environment</a:t>
          </a:r>
        </a:p>
      </dsp:txBody>
      <dsp:txXfrm>
        <a:off x="0" y="1687788"/>
        <a:ext cx="2104177" cy="475200"/>
      </dsp:txXfrm>
    </dsp:sp>
    <dsp:sp modelId="{87B48EDA-8222-4231-B059-E7044DB8EE2E}">
      <dsp:nvSpPr>
        <dsp:cNvPr id="0" name=""/>
        <dsp:cNvSpPr/>
      </dsp:nvSpPr>
      <dsp:spPr>
        <a:xfrm>
          <a:off x="2104177" y="1123488"/>
          <a:ext cx="420835" cy="1603800"/>
        </a:xfrm>
        <a:prstGeom prst="leftBrace">
          <a:avLst>
            <a:gd name="adj1" fmla="val 35000"/>
            <a:gd name="adj2" fmla="val 50000"/>
          </a:avLst>
        </a:prstGeom>
        <a:noFill/>
        <a:ln w="25400" cap="flat" cmpd="sng" algn="ctr">
          <a:solidFill>
            <a:schemeClr val="accent2">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DBBB14FF-C4EB-4151-90E2-7B5A8E945106}">
      <dsp:nvSpPr>
        <dsp:cNvPr id="0" name=""/>
        <dsp:cNvSpPr/>
      </dsp:nvSpPr>
      <dsp:spPr>
        <a:xfrm>
          <a:off x="2693347" y="1123488"/>
          <a:ext cx="5723362" cy="1603800"/>
        </a:xfrm>
        <a:prstGeom prst="rect">
          <a:avLst/>
        </a:prstGeom>
        <a:solidFill>
          <a:schemeClr val="accent2">
            <a:alpha val="9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altLang="en-US" sz="2400" kern="1200" dirty="0"/>
            <a:t>Trust</a:t>
          </a:r>
          <a:endParaRPr lang="en-GB" sz="2400" kern="1200" dirty="0"/>
        </a:p>
        <a:p>
          <a:pPr marL="228600" lvl="1" indent="-228600" algn="l" defTabSz="1066800">
            <a:lnSpc>
              <a:spcPct val="90000"/>
            </a:lnSpc>
            <a:spcBef>
              <a:spcPct val="0"/>
            </a:spcBef>
            <a:spcAft>
              <a:spcPct val="15000"/>
            </a:spcAft>
            <a:buChar char="••"/>
          </a:pPr>
          <a:r>
            <a:rPr lang="en-GB" altLang="en-US" sz="2400" kern="1200" dirty="0"/>
            <a:t>Safe</a:t>
          </a:r>
        </a:p>
        <a:p>
          <a:pPr marL="228600" lvl="1" indent="-228600" algn="l" defTabSz="1066800">
            <a:lnSpc>
              <a:spcPct val="90000"/>
            </a:lnSpc>
            <a:spcBef>
              <a:spcPct val="0"/>
            </a:spcBef>
            <a:spcAft>
              <a:spcPct val="15000"/>
            </a:spcAft>
            <a:buChar char="••"/>
          </a:pPr>
          <a:r>
            <a:rPr lang="en-GB" altLang="en-US" sz="2400" kern="1200" dirty="0"/>
            <a:t>Caring and gentle</a:t>
          </a:r>
        </a:p>
        <a:p>
          <a:pPr marL="228600" lvl="1" indent="-228600" algn="l" defTabSz="1066800">
            <a:lnSpc>
              <a:spcPct val="90000"/>
            </a:lnSpc>
            <a:spcBef>
              <a:spcPct val="0"/>
            </a:spcBef>
            <a:spcAft>
              <a:spcPct val="15000"/>
            </a:spcAft>
            <a:buChar char="••"/>
          </a:pPr>
          <a:r>
            <a:rPr lang="en-GB" altLang="en-US" sz="2400" kern="1200" dirty="0"/>
            <a:t>Assumptions</a:t>
          </a:r>
        </a:p>
      </dsp:txBody>
      <dsp:txXfrm>
        <a:off x="2693347" y="1123488"/>
        <a:ext cx="5723362" cy="1603800"/>
      </dsp:txXfrm>
    </dsp:sp>
    <dsp:sp modelId="{1E4C0498-79D3-4499-918B-6F1789204CFD}">
      <dsp:nvSpPr>
        <dsp:cNvPr id="0" name=""/>
        <dsp:cNvSpPr/>
      </dsp:nvSpPr>
      <dsp:spPr>
        <a:xfrm>
          <a:off x="0" y="3199788"/>
          <a:ext cx="2106234" cy="4752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a:t>Learning</a:t>
          </a:r>
        </a:p>
      </dsp:txBody>
      <dsp:txXfrm>
        <a:off x="0" y="3199788"/>
        <a:ext cx="2106234" cy="475200"/>
      </dsp:txXfrm>
    </dsp:sp>
    <dsp:sp modelId="{87F10341-53FF-46A1-B589-6C5212CA7BED}">
      <dsp:nvSpPr>
        <dsp:cNvPr id="0" name=""/>
        <dsp:cNvSpPr/>
      </dsp:nvSpPr>
      <dsp:spPr>
        <a:xfrm>
          <a:off x="2106234" y="2813688"/>
          <a:ext cx="421246" cy="1247400"/>
        </a:xfrm>
        <a:prstGeom prst="leftBrace">
          <a:avLst>
            <a:gd name="adj1" fmla="val 35000"/>
            <a:gd name="adj2" fmla="val 50000"/>
          </a:avLst>
        </a:prstGeom>
        <a:noFill/>
        <a:ln w="25400" cap="flat" cmpd="sng" algn="ctr">
          <a:solidFill>
            <a:schemeClr val="accent2">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5FB0162A-D2CF-4C51-8ADF-3069A3539017}">
      <dsp:nvSpPr>
        <dsp:cNvPr id="0" name=""/>
        <dsp:cNvSpPr/>
      </dsp:nvSpPr>
      <dsp:spPr>
        <a:xfrm>
          <a:off x="2695979" y="2813688"/>
          <a:ext cx="5728957" cy="1247400"/>
        </a:xfrm>
        <a:prstGeom prst="rect">
          <a:avLst/>
        </a:prstGeom>
        <a:solidFill>
          <a:schemeClr val="accent2">
            <a:alpha val="90000"/>
            <a:hueOff val="0"/>
            <a:satOff val="0"/>
            <a:lumOff val="0"/>
            <a:alphaOff val="-4000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altLang="en-US" sz="2400" kern="1200" dirty="0"/>
            <a:t>Responsibility</a:t>
          </a:r>
          <a:endParaRPr lang="en-GB" sz="2400" kern="1200" dirty="0"/>
        </a:p>
        <a:p>
          <a:pPr marL="228600" lvl="1" indent="-228600" algn="l" defTabSz="1066800">
            <a:lnSpc>
              <a:spcPct val="90000"/>
            </a:lnSpc>
            <a:spcBef>
              <a:spcPct val="0"/>
            </a:spcBef>
            <a:spcAft>
              <a:spcPct val="15000"/>
            </a:spcAft>
            <a:buChar char="••"/>
          </a:pPr>
          <a:r>
            <a:rPr lang="en-GB" altLang="en-US" sz="2400" kern="1200" dirty="0"/>
            <a:t>Respect</a:t>
          </a:r>
        </a:p>
        <a:p>
          <a:pPr marL="228600" lvl="1" indent="-228600" algn="l" defTabSz="1066800">
            <a:lnSpc>
              <a:spcPct val="90000"/>
            </a:lnSpc>
            <a:spcBef>
              <a:spcPct val="0"/>
            </a:spcBef>
            <a:spcAft>
              <a:spcPct val="15000"/>
            </a:spcAft>
            <a:buChar char="••"/>
          </a:pPr>
          <a:r>
            <a:rPr lang="en-GB" altLang="en-US" sz="2400" kern="1200" dirty="0"/>
            <a:t>Confidentiality</a:t>
          </a:r>
        </a:p>
      </dsp:txBody>
      <dsp:txXfrm>
        <a:off x="2695979" y="2813688"/>
        <a:ext cx="5728957" cy="1247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D6B12-0551-44B3-96EF-863A6E6D273C}">
      <dsp:nvSpPr>
        <dsp:cNvPr id="0" name=""/>
        <dsp:cNvSpPr/>
      </dsp:nvSpPr>
      <dsp:spPr>
        <a:xfrm>
          <a:off x="1738541" y="307494"/>
          <a:ext cx="4752517" cy="4505651"/>
        </a:xfrm>
        <a:prstGeom prst="diamond">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F2036B3-0436-4B29-BBEE-5EF22149A374}">
      <dsp:nvSpPr>
        <dsp:cNvPr id="0" name=""/>
        <dsp:cNvSpPr/>
      </dsp:nvSpPr>
      <dsp:spPr>
        <a:xfrm>
          <a:off x="2040940" y="486460"/>
          <a:ext cx="1997049" cy="1997049"/>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altLang="en-US" sz="1900" kern="1200" dirty="0" smtClean="0">
              <a:solidFill>
                <a:srgbClr val="747374"/>
              </a:solidFill>
              <a:cs typeface="Arial" charset="0"/>
            </a:rPr>
            <a:t>A placement order is made in respect of the child</a:t>
          </a:r>
          <a:endParaRPr lang="en-GB" sz="1900" kern="1200" dirty="0">
            <a:solidFill>
              <a:srgbClr val="747374"/>
            </a:solidFill>
          </a:endParaRPr>
        </a:p>
      </dsp:txBody>
      <dsp:txXfrm>
        <a:off x="2138428" y="583948"/>
        <a:ext cx="1802073" cy="1802073"/>
      </dsp:txXfrm>
    </dsp:sp>
    <dsp:sp modelId="{5B6BA33B-4A01-4B3B-93AB-E53E9F23526E}">
      <dsp:nvSpPr>
        <dsp:cNvPr id="0" name=""/>
        <dsp:cNvSpPr/>
      </dsp:nvSpPr>
      <dsp:spPr>
        <a:xfrm>
          <a:off x="4191609" y="486460"/>
          <a:ext cx="1997049" cy="1997049"/>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altLang="en-US" sz="1900" kern="1200" dirty="0" smtClean="0">
              <a:solidFill>
                <a:srgbClr val="747374"/>
              </a:solidFill>
              <a:cs typeface="Arial" charset="0"/>
            </a:rPr>
            <a:t>A placement order is not made in respect of the child</a:t>
          </a:r>
          <a:endParaRPr lang="en-GB" sz="1900" kern="1200" dirty="0">
            <a:solidFill>
              <a:srgbClr val="747374"/>
            </a:solidFill>
          </a:endParaRPr>
        </a:p>
      </dsp:txBody>
      <dsp:txXfrm>
        <a:off x="4289097" y="583948"/>
        <a:ext cx="1802073" cy="1802073"/>
      </dsp:txXfrm>
    </dsp:sp>
    <dsp:sp modelId="{2B2AD11B-C7C2-486B-8CF7-93F40CC9D8ED}">
      <dsp:nvSpPr>
        <dsp:cNvPr id="0" name=""/>
        <dsp:cNvSpPr/>
      </dsp:nvSpPr>
      <dsp:spPr>
        <a:xfrm>
          <a:off x="2040940" y="2637129"/>
          <a:ext cx="1997049" cy="1997049"/>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altLang="en-US" sz="1900" kern="1200" dirty="0" smtClean="0">
              <a:solidFill>
                <a:srgbClr val="747374"/>
              </a:solidFill>
              <a:cs typeface="Arial" charset="0"/>
            </a:rPr>
            <a:t>The child remains with the carers and is adopted by them </a:t>
          </a:r>
          <a:endParaRPr lang="en-GB" sz="1900" kern="1200" dirty="0">
            <a:solidFill>
              <a:srgbClr val="747374"/>
            </a:solidFill>
          </a:endParaRPr>
        </a:p>
      </dsp:txBody>
      <dsp:txXfrm>
        <a:off x="2138428" y="2734617"/>
        <a:ext cx="1802073" cy="1802073"/>
      </dsp:txXfrm>
    </dsp:sp>
    <dsp:sp modelId="{4155D1EA-9436-457D-8378-50371CBC1FEF}">
      <dsp:nvSpPr>
        <dsp:cNvPr id="0" name=""/>
        <dsp:cNvSpPr/>
      </dsp:nvSpPr>
      <dsp:spPr>
        <a:xfrm>
          <a:off x="4191609" y="2637129"/>
          <a:ext cx="1997049" cy="1997049"/>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altLang="en-US" sz="1900" kern="1200" dirty="0" smtClean="0">
              <a:solidFill>
                <a:srgbClr val="747374"/>
              </a:solidFill>
              <a:cs typeface="Arial" charset="0"/>
            </a:rPr>
            <a:t>The child moves to live with a parent or a member of the extended family </a:t>
          </a:r>
          <a:endParaRPr lang="en-GB" sz="1900" kern="1200" dirty="0">
            <a:solidFill>
              <a:srgbClr val="747374"/>
            </a:solidFill>
          </a:endParaRPr>
        </a:p>
      </dsp:txBody>
      <dsp:txXfrm>
        <a:off x="4289097" y="2734617"/>
        <a:ext cx="1802073" cy="1802073"/>
      </dsp:txXfrm>
    </dsp:sp>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8A9E1D-10D8-44FA-8824-5A059073B867}" type="datetimeFigureOut">
              <a:rPr lang="en-GB" smtClean="0"/>
              <a:pPr/>
              <a:t>02/08/2019</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18DF55-D37A-4291-8718-535C5FC2B3DE}" type="slidenum">
              <a:rPr lang="en-GB" smtClean="0"/>
              <a:pPr/>
              <a:t>‹#›</a:t>
            </a:fld>
            <a:endParaRPr lang="en-GB" dirty="0"/>
          </a:p>
        </p:txBody>
      </p:sp>
    </p:spTree>
    <p:extLst>
      <p:ext uri="{BB962C8B-B14F-4D97-AF65-F5344CB8AC3E}">
        <p14:creationId xmlns:p14="http://schemas.microsoft.com/office/powerpoint/2010/main" val="452644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98CDC652-F498-4C41-90DF-24547DD48E5B}" type="datetime1">
              <a:rPr lang="en-GB"/>
              <a:pPr/>
              <a:t>02/08/2019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835E4A9-BFFA-4B07-822F-023B3DB1F0BE}" type="slidenum">
              <a:rPr lang="en-GB"/>
              <a:pPr/>
              <a:t>‹#›</a:t>
            </a:fld>
            <a:endParaRPr lang="en-GB" dirty="0"/>
          </a:p>
        </p:txBody>
      </p:sp>
    </p:spTree>
    <p:extLst>
      <p:ext uri="{BB962C8B-B14F-4D97-AF65-F5344CB8AC3E}">
        <p14:creationId xmlns:p14="http://schemas.microsoft.com/office/powerpoint/2010/main" val="1996816147"/>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ヒラギノ角ゴ Pro W3" pitchFamily="-108" charset="-128"/>
        <a:cs typeface="+mn-cs"/>
      </a:defRPr>
    </a:lvl1pPr>
    <a:lvl2pPr marL="457200" algn="l" defTabSz="457200" rtl="0" fontAlgn="base">
      <a:spcBef>
        <a:spcPct val="30000"/>
      </a:spcBef>
      <a:spcAft>
        <a:spcPct val="0"/>
      </a:spcAft>
      <a:defRPr sz="1200" kern="1200">
        <a:solidFill>
          <a:schemeClr val="tx1"/>
        </a:solidFill>
        <a:latin typeface="+mn-lt"/>
        <a:ea typeface="ヒラギノ角ゴ Pro W3" pitchFamily="-108" charset="-128"/>
        <a:cs typeface="+mn-cs"/>
      </a:defRPr>
    </a:lvl2pPr>
    <a:lvl3pPr marL="914400" algn="l" defTabSz="457200" rtl="0" fontAlgn="base">
      <a:spcBef>
        <a:spcPct val="30000"/>
      </a:spcBef>
      <a:spcAft>
        <a:spcPct val="0"/>
      </a:spcAft>
      <a:defRPr sz="1200" kern="1200">
        <a:solidFill>
          <a:schemeClr val="tx1"/>
        </a:solidFill>
        <a:latin typeface="+mn-lt"/>
        <a:ea typeface="ヒラギノ角ゴ Pro W3" pitchFamily="-108" charset="-128"/>
        <a:cs typeface="+mn-cs"/>
      </a:defRPr>
    </a:lvl3pPr>
    <a:lvl4pPr marL="1371600" algn="l" defTabSz="457200" rtl="0" fontAlgn="base">
      <a:spcBef>
        <a:spcPct val="30000"/>
      </a:spcBef>
      <a:spcAft>
        <a:spcPct val="0"/>
      </a:spcAft>
      <a:defRPr sz="1200" kern="1200">
        <a:solidFill>
          <a:schemeClr val="tx1"/>
        </a:solidFill>
        <a:latin typeface="+mn-lt"/>
        <a:ea typeface="ヒラギノ角ゴ Pro W3" pitchFamily="-108" charset="-128"/>
        <a:cs typeface="+mn-cs"/>
      </a:defRPr>
    </a:lvl4pPr>
    <a:lvl5pPr marL="1828800" algn="l" defTabSz="457200" rtl="0" fontAlgn="base">
      <a:spcBef>
        <a:spcPct val="30000"/>
      </a:spcBef>
      <a:spcAft>
        <a:spcPct val="0"/>
      </a:spcAft>
      <a:defRPr sz="1200" kern="1200">
        <a:solidFill>
          <a:schemeClr val="tx1"/>
        </a:solidFill>
        <a:latin typeface="+mn-lt"/>
        <a:ea typeface="ヒラギノ角ゴ Pro W3"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p:spPr>
        <p:txBody>
          <a:bodyPr/>
          <a:lstStyle/>
          <a:p>
            <a:r>
              <a:rPr lang="en-GB" altLang="en-US" smtClean="0"/>
              <a:t>Health warning, lot self exercises</a:t>
            </a:r>
          </a:p>
        </p:txBody>
      </p:sp>
      <p:sp>
        <p:nvSpPr>
          <p:cNvPr id="98308"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66C6BDC-7352-466B-AAC2-DDA02E20A165}" type="slidenum">
              <a:rPr lang="en-GB" altLang="en-US" sz="1200" smtClean="0">
                <a:solidFill>
                  <a:srgbClr val="000000"/>
                </a:solidFill>
                <a:latin typeface="Times" pitchFamily="18" charset="0"/>
              </a:rPr>
              <a:pPr/>
              <a:t>3</a:t>
            </a:fld>
            <a:endParaRPr lang="en-GB" altLang="en-US" sz="1200" smtClean="0">
              <a:solidFill>
                <a:srgbClr val="000000"/>
              </a:solidFill>
              <a:latin typeface="Times"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2C29E50-8822-4E61-872A-0C1358E7B28D}" type="slidenum">
              <a:rPr lang="en-US" altLang="en-US" sz="1200" smtClean="0">
                <a:latin typeface="Times" pitchFamily="18" charset="0"/>
              </a:rPr>
              <a:pPr/>
              <a:t>14</a:t>
            </a:fld>
            <a:endParaRPr lang="en-US" altLang="en-US" sz="1200" smtClean="0">
              <a:latin typeface="Times" pitchFamily="18" charset="0"/>
            </a:endParaRPr>
          </a:p>
        </p:txBody>
      </p:sp>
      <p:sp>
        <p:nvSpPr>
          <p:cNvPr id="107523"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p:txBody>
          <a:bodyPr/>
          <a:lstStyle/>
          <a:p>
            <a:pPr eaLnBrk="1" hangingPunct="1">
              <a:defRPr/>
            </a:pPr>
            <a:r>
              <a:rPr lang="en-GB" altLang="en-US" dirty="0" smtClean="0"/>
              <a:t>Refer to Guidance notes in Appendix 1A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92EC92B-8297-423A-9E9B-39758C3A7EF5}" type="slidenum">
              <a:rPr lang="en-US" altLang="en-US" sz="1200" smtClean="0">
                <a:latin typeface="Times" pitchFamily="18" charset="0"/>
              </a:rPr>
              <a:pPr/>
              <a:t>15</a:t>
            </a:fld>
            <a:endParaRPr lang="en-US" altLang="en-US" sz="1200" smtClean="0">
              <a:latin typeface="Times" pitchFamily="18" charset="0"/>
            </a:endParaRPr>
          </a:p>
        </p:txBody>
      </p:sp>
      <p:sp>
        <p:nvSpPr>
          <p:cNvPr id="108547"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p:txBody>
          <a:bodyPr/>
          <a:lstStyle/>
          <a:p>
            <a:pPr eaLnBrk="1" hangingPunct="1">
              <a:defRPr/>
            </a:pPr>
            <a:r>
              <a:rPr lang="en-GB" altLang="en-US" dirty="0" smtClean="0"/>
              <a:t>Explain the role of the Children’s Guardian in more detail highlighting these key points:</a:t>
            </a:r>
          </a:p>
          <a:p>
            <a:pPr marL="171450" indent="-171450" eaLnBrk="1" hangingPunct="1">
              <a:buFontTx/>
              <a:buChar char="-"/>
              <a:defRPr/>
            </a:pPr>
            <a:r>
              <a:rPr lang="en-GB" altLang="en-US" dirty="0" smtClean="0"/>
              <a:t>Children’s Guardians are appointed by the court and work for an independent body. Their</a:t>
            </a:r>
            <a:r>
              <a:rPr lang="en-GB" altLang="en-US" baseline="0" dirty="0" smtClean="0"/>
              <a:t> role is </a:t>
            </a:r>
            <a:r>
              <a:rPr lang="en-GB" altLang="en-US" dirty="0" smtClean="0"/>
              <a:t>provide an independent overview and recommendation to the court. Usually they will visit the child once or twice and will meet the early permanence carers when they do this. They will be interested in their views, as the child’s foster carer, whilst being aware that if adoption becomes the plan, the carer will be available to adopt the child. Their recommendation is given significant</a:t>
            </a:r>
            <a:r>
              <a:rPr lang="en-GB" altLang="en-US" baseline="0" dirty="0" smtClean="0"/>
              <a:t> consideration by the</a:t>
            </a:r>
            <a:r>
              <a:rPr lang="en-GB" altLang="en-US" dirty="0" smtClean="0"/>
              <a:t> judge and they will not submit their final report until they have seen all the evidence submitted by the relevant parties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3D8F5E9-FB5B-485F-B922-84E05E37E7C2}" type="slidenum">
              <a:rPr lang="en-US" altLang="en-US" sz="1200" smtClean="0">
                <a:latin typeface="Times" pitchFamily="18" charset="0"/>
              </a:rPr>
              <a:pPr/>
              <a:t>16</a:t>
            </a:fld>
            <a:endParaRPr lang="en-US" altLang="en-US" sz="1200" smtClean="0">
              <a:latin typeface="Times" pitchFamily="18"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pPr eaLnBrk="1" hangingPunct="1"/>
            <a:r>
              <a:rPr lang="en-GB" altLang="en-US" dirty="0" smtClean="0"/>
              <a:t>- Although the local authority may not consider that parenting assessments are necessary, the parents may make a case for community assessment, which might be agreed</a:t>
            </a:r>
            <a:r>
              <a:rPr lang="en-GB" altLang="en-US" baseline="0" dirty="0" smtClean="0"/>
              <a:t> by the court.</a:t>
            </a:r>
            <a:endParaRPr lang="en-GB" altLang="en-US" dirty="0" smtClean="0"/>
          </a:p>
          <a:p>
            <a:pPr eaLnBrk="1" hangingPunct="1"/>
            <a:r>
              <a:rPr lang="en-GB" altLang="en-US" dirty="0" smtClean="0"/>
              <a:t>- The parents will still be assessed even if the child is not in their care; what happens at contact will form part of the assessment. </a:t>
            </a:r>
          </a:p>
          <a:p>
            <a:pPr eaLnBrk="1" hangingPunct="1"/>
            <a:r>
              <a:rPr lang="en-GB" altLang="en-US" dirty="0" smtClean="0"/>
              <a:t>- Other possible assessments that they may be asked to undergo include psychological or psychiatric assessments. </a:t>
            </a:r>
          </a:p>
          <a:p>
            <a:pPr eaLnBrk="1" hangingPunct="1"/>
            <a:r>
              <a:rPr lang="en-GB" altLang="en-US" dirty="0" smtClean="0"/>
              <a:t>At a later point, if a family member (or connected person) comes forward, they will initially have a viability assessment of their suitability, which may lead to a full assessment. </a:t>
            </a:r>
          </a:p>
          <a:p>
            <a:pPr eaLnBrk="1" hangingPunct="1"/>
            <a:r>
              <a:rPr lang="en-GB" altLang="en-US" dirty="0" smtClean="0"/>
              <a:t>- Foster carers will be entitled to only enough information about the proceedings necessary to provide appropriate care and safeguard children. However, some information remains confidential.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08305EBB-B7D3-4031-A404-97B42AE7F910}" type="slidenum">
              <a:rPr lang="en-US" altLang="en-US" sz="1200" smtClean="0">
                <a:latin typeface="Times" pitchFamily="18" charset="0"/>
              </a:rPr>
              <a:pPr/>
              <a:t>17</a:t>
            </a:fld>
            <a:endParaRPr lang="en-US" altLang="en-US" sz="1200" smtClean="0">
              <a:latin typeface="Times" pitchFamily="18"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r>
              <a:rPr lang="en-GB" altLang="en-US" dirty="0" smtClean="0"/>
              <a:t>- This is just an introductory slide about contact which will be covered in more depth later in the day.</a:t>
            </a:r>
          </a:p>
          <a:p>
            <a:pPr eaLnBrk="1" hangingPunct="1"/>
            <a:r>
              <a:rPr lang="en-GB" altLang="en-US" dirty="0" smtClean="0"/>
              <a:t>- Contact sessions usually last for one-and-a-half to two hours per session.</a:t>
            </a:r>
          </a:p>
          <a:p>
            <a:pPr eaLnBrk="1" hangingPunct="1"/>
            <a:r>
              <a:rPr lang="en-GB" altLang="en-US" dirty="0" smtClean="0"/>
              <a:t>- Some agencies offers dedicated early permanence contact arrangements but most placement contact arrangements tend to be held at a local authority contact centre. </a:t>
            </a:r>
          </a:p>
          <a:p>
            <a:pPr eaLnBrk="1" hangingPunct="1"/>
            <a:r>
              <a:rPr lang="en-GB" altLang="en-US" dirty="0" smtClean="0"/>
              <a:t>- Contact will sometimes involve both parents together but in some cases parents will have contact separately, which can impact on the number of contacts being held.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597E2AF-AFB6-4E17-B72D-1A6983E226B8}" type="slidenum">
              <a:rPr lang="en-US" altLang="en-US" sz="1200" smtClean="0">
                <a:latin typeface="Times" pitchFamily="18" charset="0"/>
              </a:rPr>
              <a:pPr/>
              <a:t>18</a:t>
            </a:fld>
            <a:endParaRPr lang="en-US" altLang="en-US" sz="1200" smtClean="0">
              <a:latin typeface="Times" pitchFamily="18"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637D75F-76DD-4708-AF32-681C4FA06D7F}" type="slidenum">
              <a:rPr lang="en-US" altLang="en-US" sz="1200" smtClean="0">
                <a:latin typeface="Times" pitchFamily="18" charset="0"/>
              </a:rPr>
              <a:pPr/>
              <a:t>19</a:t>
            </a:fld>
            <a:endParaRPr lang="en-US" altLang="en-US" sz="1200" smtClean="0">
              <a:latin typeface="Times" pitchFamily="18"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r>
              <a:rPr lang="en-GB" altLang="en-US" dirty="0" smtClean="0"/>
              <a:t>- Although carers may feel very excluded from the process as it progresses, they need to be reminded that there are a lot of professionals working hard and looking at detailed evidence in order to make the right decision for the child.</a:t>
            </a:r>
          </a:p>
          <a:p>
            <a:pPr eaLnBrk="1" hangingPunct="1"/>
            <a:r>
              <a:rPr lang="en-GB" altLang="en-US" dirty="0" smtClean="0"/>
              <a:t>- It helps early permanence carers if they can have faith in the system; otherwise they will find it very hard</a:t>
            </a:r>
            <a:r>
              <a:rPr lang="en-GB" altLang="en-US" baseline="0" dirty="0" smtClean="0"/>
              <a:t> to manage the uncertainty.</a:t>
            </a:r>
            <a:r>
              <a:rPr lang="en-GB" altLang="en-US" dirty="0"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B664B3A-C14A-4DAB-88D1-DDFF9AF35FD7}" type="slidenum">
              <a:rPr lang="en-US" altLang="en-US" sz="1200" smtClean="0">
                <a:latin typeface="Times" pitchFamily="18" charset="0"/>
              </a:rPr>
              <a:pPr/>
              <a:t>20</a:t>
            </a:fld>
            <a:endParaRPr lang="en-US" altLang="en-US" sz="1200" smtClean="0">
              <a:latin typeface="Times" pitchFamily="18"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r>
              <a:rPr lang="en-GB" altLang="en-US" dirty="0" smtClean="0"/>
              <a:t>- Once the court makes a placement order, all the regulations relating</a:t>
            </a:r>
            <a:r>
              <a:rPr lang="en-GB" altLang="en-US" baseline="0" dirty="0" smtClean="0"/>
              <a:t> to making an adoption placement apply.</a:t>
            </a:r>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0AD4247-C1F2-44E8-B6C8-68D15011C78F}" type="slidenum">
              <a:rPr lang="en-US" altLang="en-US" sz="1200" smtClean="0">
                <a:latin typeface="Times" pitchFamily="18" charset="0"/>
              </a:rPr>
              <a:pPr/>
              <a:t>21</a:t>
            </a:fld>
            <a:endParaRPr lang="en-US" altLang="en-US" sz="1200" smtClean="0">
              <a:latin typeface="Times" pitchFamily="18"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A5BA4F8-CD07-4C10-8729-5DC8B0CF8523}" type="slidenum">
              <a:rPr lang="en-US" altLang="en-US" sz="1200" smtClean="0">
                <a:latin typeface="Times" pitchFamily="18" charset="0"/>
              </a:rPr>
              <a:pPr/>
              <a:t>22</a:t>
            </a:fld>
            <a:endParaRPr lang="en-US" altLang="en-US" sz="1200" smtClean="0">
              <a:latin typeface="Times" pitchFamily="18" charset="0"/>
            </a:endParaRPr>
          </a:p>
        </p:txBody>
      </p:sp>
      <p:sp>
        <p:nvSpPr>
          <p:cNvPr id="116739"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p:txBody>
          <a:bodyPr/>
          <a:lstStyle/>
          <a:p>
            <a:pPr eaLnBrk="1" hangingPunct="1">
              <a:defRPr/>
            </a:pPr>
            <a:r>
              <a:rPr lang="en-GB" altLang="en-US" dirty="0" smtClean="0"/>
              <a:t>Highlight the qualities needed by an early permanence carer:</a:t>
            </a:r>
          </a:p>
          <a:p>
            <a:pPr eaLnBrk="1" hangingPunct="1">
              <a:defRPr/>
            </a:pPr>
            <a:endParaRPr lang="en-GB" altLang="en-US" dirty="0" smtClean="0"/>
          </a:p>
          <a:p>
            <a:pPr marL="171450" indent="-171450" eaLnBrk="1" hangingPunct="1">
              <a:buFontTx/>
              <a:buChar char="-"/>
              <a:defRPr/>
            </a:pPr>
            <a:r>
              <a:rPr lang="en-GB" altLang="en-US" dirty="0" smtClean="0"/>
              <a:t>Believing in the child-centred ethos of early permanence</a:t>
            </a:r>
          </a:p>
          <a:p>
            <a:pPr marL="171450" indent="-171450" eaLnBrk="1" hangingPunct="1">
              <a:buFontTx/>
              <a:buChar char="-"/>
              <a:defRPr/>
            </a:pPr>
            <a:r>
              <a:rPr lang="en-GB" altLang="en-US" dirty="0" smtClean="0"/>
              <a:t>Empathy for the parents’ situation and an openness to forming a working relationship with them at contact</a:t>
            </a:r>
          </a:p>
          <a:p>
            <a:pPr marL="171450" indent="-171450" eaLnBrk="1" hangingPunct="1">
              <a:buFontTx/>
              <a:buChar char="-"/>
              <a:defRPr/>
            </a:pPr>
            <a:r>
              <a:rPr lang="en-GB" altLang="en-US" dirty="0" smtClean="0"/>
              <a:t>Being able to commit to the fostering role; respecting that they are caring for the parents’ child and no decision re: </a:t>
            </a:r>
            <a:r>
              <a:rPr lang="en-GB" altLang="en-US" baseline="0" dirty="0" smtClean="0"/>
              <a:t>adoption </a:t>
            </a:r>
            <a:r>
              <a:rPr lang="en-GB" altLang="en-US" dirty="0" smtClean="0"/>
              <a:t>has been made as yet</a:t>
            </a:r>
          </a:p>
          <a:p>
            <a:pPr marL="171450" indent="-171450" eaLnBrk="1" hangingPunct="1">
              <a:buFontTx/>
              <a:buChar char="-"/>
              <a:defRPr/>
            </a:pPr>
            <a:r>
              <a:rPr lang="en-GB" altLang="en-US" dirty="0" smtClean="0"/>
              <a:t>Able to acknowledge and think through that the child may return to family and think how they might manage their own emotional needs at that time</a:t>
            </a:r>
          </a:p>
          <a:p>
            <a:pPr eaLnBrk="1" hangingPunct="1">
              <a:defRPr/>
            </a:pPr>
            <a:endParaRPr lang="en-GB"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D4B2354-6EC0-472B-92D2-966D72C921D1}" type="slidenum">
              <a:rPr lang="en-US" altLang="en-US" sz="1200" smtClean="0">
                <a:latin typeface="Times" pitchFamily="18" charset="0"/>
              </a:rPr>
              <a:pPr/>
              <a:t>23</a:t>
            </a:fld>
            <a:endParaRPr lang="en-US" altLang="en-US" sz="1200" smtClean="0">
              <a:latin typeface="Times" pitchFamily="18" charset="0"/>
            </a:endParaRPr>
          </a:p>
        </p:txBody>
      </p:sp>
      <p:sp>
        <p:nvSpPr>
          <p:cNvPr id="117763" name="Rectangle 2"/>
          <p:cNvSpPr>
            <a:spLocks noGrp="1" noRot="1" noChangeAspect="1" noChangeArrowheads="1" noTextEdit="1"/>
          </p:cNvSpPr>
          <p:nvPr>
            <p:ph type="sldImg"/>
          </p:nvPr>
        </p:nvSpPr>
        <p:spPr>
          <a:solidFill>
            <a:srgbClr val="FFFFFF"/>
          </a:solidFill>
          <a:ln/>
        </p:spPr>
      </p:sp>
      <p:sp>
        <p:nvSpPr>
          <p:cNvPr id="11776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93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defRPr>
            </a:lvl1pPr>
            <a:lvl2pPr marL="735013" indent="-282575">
              <a:defRPr sz="2000">
                <a:solidFill>
                  <a:schemeClr val="tx1"/>
                </a:solidFill>
                <a:latin typeface="Arial" charset="0"/>
              </a:defRPr>
            </a:lvl2pPr>
            <a:lvl3pPr marL="1131888" indent="-225425">
              <a:defRPr sz="2000">
                <a:solidFill>
                  <a:schemeClr val="tx1"/>
                </a:solidFill>
                <a:latin typeface="Arial" charset="0"/>
              </a:defRPr>
            </a:lvl3pPr>
            <a:lvl4pPr marL="1584325" indent="-225425">
              <a:defRPr sz="2000">
                <a:solidFill>
                  <a:schemeClr val="tx1"/>
                </a:solidFill>
                <a:latin typeface="Arial" charset="0"/>
              </a:defRPr>
            </a:lvl4pPr>
            <a:lvl5pPr marL="2038350" indent="-225425">
              <a:defRPr sz="2000">
                <a:solidFill>
                  <a:schemeClr val="tx1"/>
                </a:solidFill>
                <a:latin typeface="Arial" charset="0"/>
              </a:defRPr>
            </a:lvl5pPr>
            <a:lvl6pPr marL="2495550" indent="-225425" eaLnBrk="0" fontAlgn="base" hangingPunct="0">
              <a:spcBef>
                <a:spcPct val="0"/>
              </a:spcBef>
              <a:spcAft>
                <a:spcPct val="0"/>
              </a:spcAft>
              <a:defRPr sz="2000">
                <a:solidFill>
                  <a:schemeClr val="tx1"/>
                </a:solidFill>
                <a:latin typeface="Arial" charset="0"/>
              </a:defRPr>
            </a:lvl6pPr>
            <a:lvl7pPr marL="2952750" indent="-225425" eaLnBrk="0" fontAlgn="base" hangingPunct="0">
              <a:spcBef>
                <a:spcPct val="0"/>
              </a:spcBef>
              <a:spcAft>
                <a:spcPct val="0"/>
              </a:spcAft>
              <a:defRPr sz="2000">
                <a:solidFill>
                  <a:schemeClr val="tx1"/>
                </a:solidFill>
                <a:latin typeface="Arial" charset="0"/>
              </a:defRPr>
            </a:lvl7pPr>
            <a:lvl8pPr marL="3409950" indent="-225425" eaLnBrk="0" fontAlgn="base" hangingPunct="0">
              <a:spcBef>
                <a:spcPct val="0"/>
              </a:spcBef>
              <a:spcAft>
                <a:spcPct val="0"/>
              </a:spcAft>
              <a:defRPr sz="2000">
                <a:solidFill>
                  <a:schemeClr val="tx1"/>
                </a:solidFill>
                <a:latin typeface="Arial" charset="0"/>
              </a:defRPr>
            </a:lvl8pPr>
            <a:lvl9pPr marL="3867150" indent="-225425" eaLnBrk="0" fontAlgn="base" hangingPunct="0">
              <a:spcBef>
                <a:spcPct val="0"/>
              </a:spcBef>
              <a:spcAft>
                <a:spcPct val="0"/>
              </a:spcAft>
              <a:defRPr sz="2000">
                <a:solidFill>
                  <a:schemeClr val="tx1"/>
                </a:solidFill>
                <a:latin typeface="Arial" charset="0"/>
              </a:defRPr>
            </a:lvl9pPr>
          </a:lstStyle>
          <a:p>
            <a:fld id="{A9E2C9AB-B933-4683-A88D-80D995AB3BDF}" type="slidenum">
              <a:rPr lang="en-GB" altLang="en-US" sz="1300" smtClean="0">
                <a:latin typeface="Times New Roman" pitchFamily="18" charset="0"/>
              </a:rPr>
              <a:pPr/>
              <a:t>4</a:t>
            </a:fld>
            <a:endParaRPr lang="en-GB" altLang="en-US" sz="130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44CBDB9-C9E8-4C00-BC4C-732828645846}" type="slidenum">
              <a:rPr lang="en-US" altLang="en-US" sz="1200" smtClean="0">
                <a:latin typeface="Times" pitchFamily="18" charset="0"/>
              </a:rPr>
              <a:pPr/>
              <a:t>24</a:t>
            </a:fld>
            <a:endParaRPr lang="en-US" altLang="en-US" sz="1200" smtClean="0">
              <a:latin typeface="Times" pitchFamily="18" charset="0"/>
            </a:endParaRPr>
          </a:p>
        </p:txBody>
      </p:sp>
      <p:sp>
        <p:nvSpPr>
          <p:cNvPr id="11878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p:txBody>
          <a:bodyPr/>
          <a:lstStyle/>
          <a:p>
            <a:pPr eaLnBrk="1" hangingPunct="1">
              <a:defRPr/>
            </a:pPr>
            <a:r>
              <a:rPr lang="en-GB" altLang="en-US" dirty="0" smtClean="0"/>
              <a:t>The focus of this presentation is to:</a:t>
            </a:r>
          </a:p>
          <a:p>
            <a:pPr marL="171450" indent="-171450" eaLnBrk="1" hangingPunct="1">
              <a:buFontTx/>
              <a:buChar char="-"/>
              <a:defRPr/>
            </a:pPr>
            <a:r>
              <a:rPr lang="en-GB" altLang="en-US" dirty="0" smtClean="0"/>
              <a:t>Impress upon carers that the fostering role is a professional one</a:t>
            </a:r>
          </a:p>
          <a:p>
            <a:pPr marL="171450" indent="-171450" eaLnBrk="1" hangingPunct="1">
              <a:buFontTx/>
              <a:buChar char="-"/>
              <a:defRPr/>
            </a:pPr>
            <a:r>
              <a:rPr lang="en-GB" altLang="en-US" dirty="0" smtClean="0"/>
              <a:t>State that the fostering role is governed by regulation and standards</a:t>
            </a:r>
          </a:p>
          <a:p>
            <a:pPr marL="171450" indent="-171450" eaLnBrk="1" hangingPunct="1">
              <a:buFontTx/>
              <a:buChar char="-"/>
              <a:defRPr/>
            </a:pPr>
            <a:r>
              <a:rPr lang="en-GB" altLang="en-US" dirty="0" smtClean="0"/>
              <a:t>State that professional views, i.e. observations about the child, are appropriate in professional meetings; not personal views about care planning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635B4EA-7CBB-4F65-8AB3-60F83553365D}" type="slidenum">
              <a:rPr lang="en-US" altLang="en-US" sz="1200" smtClean="0">
                <a:latin typeface="Times" pitchFamily="18" charset="0"/>
              </a:rPr>
              <a:pPr/>
              <a:t>26</a:t>
            </a:fld>
            <a:endParaRPr lang="en-US" altLang="en-US" sz="1200" smtClean="0">
              <a:latin typeface="Times" pitchFamily="18"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F34AFA92-98F7-4705-8C21-CB65D4AC9655}" type="slidenum">
              <a:rPr lang="en-US" altLang="en-US" sz="1200" smtClean="0">
                <a:latin typeface="Times" pitchFamily="18" charset="0"/>
              </a:rPr>
              <a:pPr/>
              <a:t>27</a:t>
            </a:fld>
            <a:endParaRPr lang="en-US" altLang="en-US" sz="1200" smtClean="0">
              <a:latin typeface="Times" pitchFamily="18"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3665266-68D6-4E3F-96B2-140ECE1A9405}" type="slidenum">
              <a:rPr lang="en-US" altLang="en-US" sz="1200" smtClean="0">
                <a:latin typeface="Times" pitchFamily="18" charset="0"/>
              </a:rPr>
              <a:pPr/>
              <a:t>29</a:t>
            </a:fld>
            <a:endParaRPr lang="en-US" altLang="en-US" sz="1200" smtClean="0">
              <a:latin typeface="Times" pitchFamily="18"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B941DE8-5892-4046-9B65-97AA2A9A15F7}" type="slidenum">
              <a:rPr lang="en-US" altLang="en-US" sz="1200" smtClean="0">
                <a:latin typeface="Times" pitchFamily="18" charset="0"/>
              </a:rPr>
              <a:pPr/>
              <a:t>30</a:t>
            </a:fld>
            <a:endParaRPr lang="en-US" altLang="en-US" sz="1200" smtClean="0">
              <a:latin typeface="Times" pitchFamily="18"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p:spPr>
        <p:txBody>
          <a:bodyPr/>
          <a:lstStyle/>
          <a:p>
            <a:pPr eaLnBrk="1" hangingPunct="1"/>
            <a:r>
              <a:rPr lang="en-GB" altLang="en-US" dirty="0" smtClean="0"/>
              <a:t>- Foster carers will be given permission by the local authority to manage day-to-day health and care needs through the process of delegated responsibility.</a:t>
            </a:r>
          </a:p>
          <a:p>
            <a:pPr eaLnBrk="1" hangingPunct="1"/>
            <a:r>
              <a:rPr lang="en-GB" altLang="en-US" dirty="0" smtClean="0"/>
              <a:t>- Foster carers should inform the local authority of any accidents/injuries immediately and record these in the fostering log – they need to support the child and also protect themselves.</a:t>
            </a:r>
          </a:p>
          <a:p>
            <a:pPr eaLnBrk="1" hangingPunct="1"/>
            <a:r>
              <a:rPr lang="en-GB" altLang="en-US" dirty="0" smtClean="0"/>
              <a:t>- Parents will be invited to planned medical intervention appointments – if they attend, then a contact supervisor or social worker should also be present.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F033333-F6BE-4C60-9F76-684CBA6CB354}" type="slidenum">
              <a:rPr lang="en-US" altLang="en-US" sz="1200" smtClean="0">
                <a:latin typeface="Times" pitchFamily="18" charset="0"/>
              </a:rPr>
              <a:pPr/>
              <a:t>31</a:t>
            </a:fld>
            <a:endParaRPr lang="en-US" altLang="en-US" sz="1200" smtClean="0">
              <a:latin typeface="Times" pitchFamily="18"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4FBD5C3-CCC2-4234-8A95-39DDC09E0956}" type="slidenum">
              <a:rPr lang="en-US" altLang="en-US" sz="1200" smtClean="0">
                <a:latin typeface="Times" pitchFamily="18" charset="0"/>
              </a:rPr>
              <a:pPr/>
              <a:t>32</a:t>
            </a:fld>
            <a:endParaRPr lang="en-US" altLang="en-US" sz="1200" smtClean="0">
              <a:latin typeface="Times" pitchFamily="18"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020985D7-EF57-4437-91E6-C36A77AEBA8F}" type="slidenum">
              <a:rPr lang="en-US" altLang="en-US" sz="1200" smtClean="0">
                <a:latin typeface="Times" pitchFamily="18" charset="0"/>
              </a:rPr>
              <a:pPr/>
              <a:t>33</a:t>
            </a:fld>
            <a:endParaRPr lang="en-US" altLang="en-US" sz="1200" smtClean="0">
              <a:latin typeface="Times" pitchFamily="18"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p:spPr>
        <p:txBody>
          <a:bodyPr/>
          <a:lstStyle/>
          <a:p>
            <a:pPr eaLnBrk="1" hangingPunct="1"/>
            <a:r>
              <a:rPr lang="en-GB" altLang="en-US" dirty="0" smtClean="0"/>
              <a:t>- Social workers are under significant pressure, and therefore where possible will want to stick to arranged times and dates – a good reason to cancel would primarily be a child-focused one, e.g. a need to take the child to an urgent GP appointment. The general rule would be to try and keep planned appointments. </a:t>
            </a:r>
          </a:p>
          <a:p>
            <a:pPr eaLnBrk="1" hangingPunct="1"/>
            <a:r>
              <a:rPr lang="en-GB" altLang="en-US" dirty="0" smtClean="0"/>
              <a:t>- Looked After Child (LAC) Reviews will often be held at the carers’ house to avoid travel for the child/carers, and the professionals, e.g. health visitor, are usually local to the address. </a:t>
            </a:r>
          </a:p>
          <a:p>
            <a:pPr eaLnBrk="1" hangingPunct="1"/>
            <a:r>
              <a:rPr lang="en-GB" altLang="en-US" dirty="0" smtClean="0"/>
              <a:t>- Professionals will be asked to provide a written update.</a:t>
            </a:r>
          </a:p>
          <a:p>
            <a:pPr eaLnBrk="1" hangingPunct="1"/>
            <a:r>
              <a:rPr lang="en-GB" altLang="en-US" dirty="0" smtClean="0"/>
              <a:t>- Foster carers will be asked to write something using the local authority’s format to provide an update on the child’s progress and development; however, this should not include their personal views on the care plan.</a:t>
            </a:r>
          </a:p>
          <a:p>
            <a:pPr eaLnBrk="1" hangingPunct="1"/>
            <a:r>
              <a:rPr lang="en-GB" altLang="en-US" dirty="0" smtClean="0"/>
              <a:t>- Parents are invited – if they do wish to attend and it is safe for them to do so with early permanence carers present, then the meeting will need to be held at another venue.</a:t>
            </a:r>
          </a:p>
          <a:p>
            <a:pPr eaLnBrk="1" hangingPunct="1"/>
            <a:r>
              <a:rPr lang="en-GB" altLang="en-US" dirty="0" smtClean="0"/>
              <a:t>- Alternatively, the IRO will meet with the parents separately and manage the process as a series of meetings. This will be dependent on the logistics and risk issues. The child’s care plan will be reviewed and the IRO will ask professionals to progress outstanding issues, whether it be in relation to health, contact, the court process, etc.</a:t>
            </a:r>
          </a:p>
          <a:p>
            <a:pPr eaLnBrk="1" hangingPunct="1"/>
            <a:r>
              <a:rPr lang="en-GB" altLang="en-US" dirty="0" smtClean="0"/>
              <a:t>- The first LAC Review is held within 28 days; the next three months later; they are subsequently held at six-monthly intervals until the child is no longer looked after, i.e. the adoption order has been made or the child moves to a family placement under a special guardianship order.</a:t>
            </a:r>
          </a:p>
          <a:p>
            <a:pPr eaLnBrk="1" hangingPunct="1"/>
            <a:r>
              <a:rPr lang="en-GB" altLang="en-US" dirty="0" smtClean="0"/>
              <a:t>- The looked after child medical is usually undertaken in the local authority area and is undertaken by the local authority paediatrician. Parents may attend; if so, the social worker should also attend.</a:t>
            </a:r>
          </a:p>
          <a:p>
            <a:pPr eaLnBrk="1" hangingPunct="1"/>
            <a:r>
              <a:rPr lang="en-GB" altLang="en-US" dirty="0" smtClean="0"/>
              <a:t>- The first medical takes place within 20 days; thereafter, at six months.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C6F6A777-98D6-43AE-A3B8-752F73521A4A}" type="slidenum">
              <a:rPr lang="en-US" altLang="en-US" sz="1200" smtClean="0">
                <a:latin typeface="Times" pitchFamily="18" charset="0"/>
              </a:rPr>
              <a:pPr/>
              <a:t>34</a:t>
            </a:fld>
            <a:endParaRPr lang="en-US" altLang="en-US" sz="1200" smtClean="0">
              <a:latin typeface="Times" pitchFamily="18"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r>
              <a:rPr lang="en-GB" altLang="en-US" dirty="0" smtClean="0"/>
              <a:t>- Children’s Guardians work for an independent organisation called CAFCASS. They have an overview of the case and meet significant people – the parents, child, possible special guardians – once or twice in proceedings to form a view on the child’s care plan.</a:t>
            </a:r>
          </a:p>
          <a:p>
            <a:pPr eaLnBrk="1" hangingPunct="1"/>
            <a:r>
              <a:rPr lang="en-GB" altLang="en-US" dirty="0" smtClean="0"/>
              <a:t>- Back-up carers – some agencies take up police checks (DBS) on back-up carers, but not all local authorities do. Carers would need to</a:t>
            </a:r>
            <a:r>
              <a:rPr lang="en-GB" altLang="en-US" baseline="0" dirty="0" smtClean="0"/>
              <a:t> check</a:t>
            </a:r>
            <a:r>
              <a:rPr lang="en-GB" altLang="en-US" dirty="0" smtClean="0"/>
              <a:t> this with their social worker.</a:t>
            </a:r>
          </a:p>
          <a:p>
            <a:pPr eaLnBrk="1" hangingPunct="1"/>
            <a:r>
              <a:rPr lang="en-GB" altLang="en-US" dirty="0" smtClean="0"/>
              <a:t>- In the early days of placement in particular, the expectation is that the carers will care for the child except for in exceptional circumstances. Back-up carers help out single carers significantly, or carers may have someone else who can be around when one partner goes back to work, so that they are on hand to support the carer. </a:t>
            </a:r>
          </a:p>
          <a:p>
            <a:pPr eaLnBrk="1" hangingPunct="1"/>
            <a:r>
              <a:rPr lang="en-GB" altLang="en-US" dirty="0" smtClean="0"/>
              <a:t>- From time to time, mainstream foster carers experience allegations being made by parents about their care of the child. This will often be based on their own feelings of not being able to care for their child, but you need to be aware of what procedures will be followed if this occurs and how you will be supported.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A7EC38F-2249-4089-9AB9-C5FC56B841CC}" type="slidenum">
              <a:rPr lang="en-US" altLang="en-US" sz="1200" smtClean="0">
                <a:latin typeface="Times" pitchFamily="18" charset="0"/>
              </a:rPr>
              <a:pPr/>
              <a:t>35</a:t>
            </a:fld>
            <a:endParaRPr lang="en-US" altLang="en-US" sz="1200" smtClean="0">
              <a:latin typeface="Times" pitchFamily="18" charset="0"/>
            </a:endParaRPr>
          </a:p>
        </p:txBody>
      </p:sp>
      <p:sp>
        <p:nvSpPr>
          <p:cNvPr id="12800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p:txBody>
          <a:bodyPr/>
          <a:lstStyle/>
          <a:p>
            <a:pPr eaLnBrk="1" hangingPunct="1">
              <a:defRPr/>
            </a:pPr>
            <a:r>
              <a:rPr lang="en-GB" altLang="en-US" dirty="0" smtClean="0"/>
              <a:t>Look at the sample communication book entry and daily record in the trainer’s guide and participant’s workbook.</a:t>
            </a:r>
          </a:p>
          <a:p>
            <a:pPr eaLnBrk="1" hangingPunct="1">
              <a:defRPr/>
            </a:pPr>
            <a:endParaRPr lang="en-GB" altLang="en-US" dirty="0" smtClean="0"/>
          </a:p>
          <a:p>
            <a:pPr eaLnBrk="1" hangingPunct="1">
              <a:defRPr/>
            </a:pPr>
            <a:r>
              <a:rPr lang="en-GB" altLang="en-US" dirty="0" smtClean="0"/>
              <a:t>Key points:</a:t>
            </a:r>
          </a:p>
          <a:p>
            <a:pPr eaLnBrk="1" hangingPunct="1">
              <a:defRPr/>
            </a:pPr>
            <a:endParaRPr lang="en-GB" altLang="en-US" dirty="0" smtClean="0"/>
          </a:p>
          <a:p>
            <a:pPr eaLnBrk="1" hangingPunct="1">
              <a:defRPr/>
            </a:pPr>
            <a:r>
              <a:rPr lang="en-GB" altLang="en-US" dirty="0" smtClean="0"/>
              <a:t>Communication book</a:t>
            </a:r>
          </a:p>
          <a:p>
            <a:pPr marL="171450" indent="-171450" eaLnBrk="1" hangingPunct="1">
              <a:buFontTx/>
              <a:buChar char="-"/>
              <a:defRPr/>
            </a:pPr>
            <a:r>
              <a:rPr lang="en-GB" altLang="en-US" dirty="0" smtClean="0"/>
              <a:t>Informal language</a:t>
            </a:r>
          </a:p>
          <a:p>
            <a:pPr marL="171450" indent="-171450" eaLnBrk="1" hangingPunct="1">
              <a:buFontTx/>
              <a:buChar char="-"/>
              <a:defRPr/>
            </a:pPr>
            <a:r>
              <a:rPr lang="en-GB" altLang="en-US" dirty="0" smtClean="0"/>
              <a:t>Trying to build a picture of the child for the parents</a:t>
            </a:r>
          </a:p>
          <a:p>
            <a:pPr marL="171450" indent="-171450" eaLnBrk="1" hangingPunct="1">
              <a:buFontTx/>
              <a:buChar char="-"/>
              <a:defRPr/>
            </a:pPr>
            <a:r>
              <a:rPr lang="en-GB" altLang="en-US" dirty="0" smtClean="0"/>
              <a:t>Information that might support them in contact</a:t>
            </a:r>
          </a:p>
          <a:p>
            <a:pPr marL="171450" indent="-171450" eaLnBrk="1" hangingPunct="1">
              <a:buFontTx/>
              <a:buChar char="-"/>
              <a:defRPr/>
            </a:pPr>
            <a:endParaRPr lang="en-GB" altLang="en-US" dirty="0" smtClean="0"/>
          </a:p>
          <a:p>
            <a:pPr eaLnBrk="1" hangingPunct="1">
              <a:defRPr/>
            </a:pPr>
            <a:r>
              <a:rPr lang="en-GB" altLang="en-US" dirty="0" smtClean="0"/>
              <a:t>Daily record</a:t>
            </a:r>
          </a:p>
          <a:p>
            <a:pPr eaLnBrk="1" hangingPunct="1">
              <a:defRPr/>
            </a:pPr>
            <a:r>
              <a:rPr lang="en-GB" altLang="en-US" dirty="0" smtClean="0"/>
              <a:t>Read through the section at the top that highlights what to include.</a:t>
            </a:r>
          </a:p>
          <a:p>
            <a:pPr marL="171450" indent="-171450" eaLnBrk="1" hangingPunct="1">
              <a:buFontTx/>
              <a:buChar char="-"/>
              <a:defRPr/>
            </a:pPr>
            <a:r>
              <a:rPr lang="en-GB" altLang="en-US" dirty="0" smtClean="0"/>
              <a:t>It is a formal record – it may be submitted to the court</a:t>
            </a:r>
          </a:p>
          <a:p>
            <a:pPr marL="171450" indent="-171450" eaLnBrk="1" hangingPunct="1">
              <a:buFontTx/>
              <a:buChar char="-"/>
              <a:defRPr/>
            </a:pPr>
            <a:r>
              <a:rPr lang="en-GB" altLang="en-US" dirty="0" smtClean="0"/>
              <a:t>It is a record of the child’s development and experiences</a:t>
            </a:r>
          </a:p>
          <a:p>
            <a:pPr marL="171450" indent="-171450" eaLnBrk="1" hangingPunct="1">
              <a:buFontTx/>
              <a:buChar char="-"/>
              <a:defRPr/>
            </a:pPr>
            <a:r>
              <a:rPr lang="en-GB" altLang="en-US" dirty="0" smtClean="0"/>
              <a:t>In the early stages of placement there is often quite a lot to write – the child is in hospital; settling in to the home; getting into routines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p:spPr>
        <p:txBody>
          <a:bodyPr/>
          <a:lstStyle/>
          <a:p>
            <a:endParaRPr lang="en-GB" altLang="en-US" smtClean="0"/>
          </a:p>
        </p:txBody>
      </p:sp>
      <p:sp>
        <p:nvSpPr>
          <p:cNvPr id="100356"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95C2175-A515-4D81-BEC9-FB19592B7D9E}" type="slidenum">
              <a:rPr lang="en-GB" altLang="en-US" sz="1200" smtClean="0">
                <a:latin typeface="Times" pitchFamily="18" charset="0"/>
              </a:rPr>
              <a:pPr/>
              <a:t>5</a:t>
            </a:fld>
            <a:endParaRPr lang="en-GB" altLang="en-US" sz="1200" smtClean="0">
              <a:latin typeface="Times"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14998F8-96FF-4DCB-9BDC-81FD87CDA2BF}" type="slidenum">
              <a:rPr lang="en-US" altLang="en-US" sz="1200" smtClean="0">
                <a:latin typeface="Times" pitchFamily="18" charset="0"/>
              </a:rPr>
              <a:pPr/>
              <a:t>36</a:t>
            </a:fld>
            <a:endParaRPr lang="en-US" altLang="en-US" sz="1200" smtClean="0">
              <a:latin typeface="Times" pitchFamily="18"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0D222C3-8C18-4FF4-ACD4-869862BB1D84}" type="slidenum">
              <a:rPr lang="en-US" altLang="en-US" sz="1200" smtClean="0">
                <a:latin typeface="Times" pitchFamily="18" charset="0"/>
              </a:rPr>
              <a:pPr/>
              <a:t>37</a:t>
            </a:fld>
            <a:endParaRPr lang="en-US" altLang="en-US" sz="1200" smtClean="0">
              <a:latin typeface="Times" pitchFamily="18"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p:spPr>
        <p:txBody>
          <a:bodyPr/>
          <a:lstStyle/>
          <a:p>
            <a:pPr eaLnBrk="1" hangingPunct="1"/>
            <a:r>
              <a:rPr lang="en-GB" altLang="en-US" dirty="0" smtClean="0"/>
              <a:t>- Acknowledge with participants that although they may have questions, contact will be covered in more detail in Day 2.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7F559C0-FFD5-4BE5-8A61-3E579EE29B13}" type="slidenum">
              <a:rPr lang="en-US" altLang="en-US" sz="1200" smtClean="0">
                <a:latin typeface="Times" pitchFamily="18" charset="0"/>
              </a:rPr>
              <a:pPr/>
              <a:t>38</a:t>
            </a:fld>
            <a:endParaRPr lang="en-US" altLang="en-US" sz="1200" smtClean="0">
              <a:latin typeface="Times" pitchFamily="18"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BFBD179-2B6D-47E2-9B53-7A356D32913F}" type="slidenum">
              <a:rPr lang="en-US" altLang="en-US" sz="1200" smtClean="0">
                <a:latin typeface="Times" pitchFamily="18" charset="0"/>
              </a:rPr>
              <a:pPr/>
              <a:t>39</a:t>
            </a:fld>
            <a:endParaRPr lang="en-US" altLang="en-US" sz="1200" smtClean="0">
              <a:latin typeface="Times" pitchFamily="18"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p:spPr>
        <p:txBody>
          <a:bodyPr/>
          <a:lstStyle/>
          <a:p>
            <a:pPr eaLnBrk="1" hangingPunct="1"/>
            <a:r>
              <a:rPr lang="en-GB" altLang="en-US" dirty="0" smtClean="0"/>
              <a:t>- The child is registered under their own name at the carers’ GP.</a:t>
            </a:r>
          </a:p>
          <a:p>
            <a:pPr eaLnBrk="1" hangingPunct="1"/>
            <a:r>
              <a:rPr lang="en-GB" altLang="en-US" dirty="0" smtClean="0"/>
              <a:t>- Services for the child will be local to the placement, e.g. GP, health visitor – the only exception is LAC medicals which are usually completed by the</a:t>
            </a:r>
            <a:r>
              <a:rPr lang="en-GB" altLang="en-US" baseline="0" dirty="0" smtClean="0"/>
              <a:t> medical adviser at the placing local authority</a:t>
            </a:r>
            <a:r>
              <a:rPr lang="en-GB" altLang="en-US" dirty="0" smtClean="0"/>
              <a:t>.</a:t>
            </a:r>
          </a:p>
          <a:p>
            <a:pPr eaLnBrk="1" hangingPunct="1"/>
            <a:r>
              <a:rPr lang="en-GB" altLang="en-US" dirty="0" smtClean="0"/>
              <a:t>- It is important that the carers do not refer to themselves as Mummy and Daddy – this also reminds</a:t>
            </a:r>
            <a:r>
              <a:rPr lang="en-GB" altLang="en-US" baseline="0" dirty="0" smtClean="0"/>
              <a:t> them of </a:t>
            </a:r>
            <a:r>
              <a:rPr lang="en-GB" altLang="en-US" dirty="0" smtClean="0"/>
              <a:t>their fostering role. They will need to work at this; if the child goes back to their family, then having kept their “fostering hat” on will help to some degree.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C58D908-FD06-48A6-8303-98B6719E95BF}" type="slidenum">
              <a:rPr lang="en-US" altLang="en-US" sz="1200" smtClean="0">
                <a:latin typeface="Times" pitchFamily="18" charset="0"/>
              </a:rPr>
              <a:pPr/>
              <a:t>40</a:t>
            </a:fld>
            <a:endParaRPr lang="en-US" altLang="en-US" sz="1200" smtClean="0">
              <a:latin typeface="Times" pitchFamily="18"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F5D7A325-63D9-4337-B6B9-1067E2F11707}" type="slidenum">
              <a:rPr lang="en-US" altLang="en-US" sz="1200" smtClean="0">
                <a:latin typeface="Times" pitchFamily="18" charset="0"/>
              </a:rPr>
              <a:pPr/>
              <a:t>41</a:t>
            </a:fld>
            <a:endParaRPr lang="en-US" altLang="en-US" sz="1200" smtClean="0">
              <a:latin typeface="Times" pitchFamily="18"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p:spPr>
        <p:txBody>
          <a:bodyPr/>
          <a:lstStyle/>
          <a:p>
            <a:pPr eaLnBrk="1" hangingPunct="1"/>
            <a:r>
              <a:rPr lang="en-GB" altLang="en-US" dirty="0" smtClean="0"/>
              <a:t>- Case example – a parent did not want the foster carer to take their child to church. The foster carers were regular churchgoers. The carers took it in turns to go. As the placement progressed, the parent got to know them and changed their mind so they were able to take the child to church. </a:t>
            </a:r>
          </a:p>
          <a:p>
            <a:pPr eaLnBrk="1" hangingPunct="1"/>
            <a:r>
              <a:rPr lang="en-GB" altLang="en-US" dirty="0" smtClean="0"/>
              <a:t>- These decisions may represent the parents’ own faith or belief; however, sometimes it may be a way of retaining an element of control from a position of powerlessness. </a:t>
            </a:r>
          </a:p>
          <a:p>
            <a:pPr eaLnBrk="1" hangingPunct="1"/>
            <a:r>
              <a:rPr lang="en-GB" altLang="en-US" dirty="0" smtClean="0"/>
              <a:t>- Contact handovers are mediated by the contact supervisors and any significant disagreements will need to go back to the child’s social worker. Participants need to be mindful that parents may be trying to assert a level of control which comes from feeling powerless. There is a need for foster carers to be respectful and always child-centred, communicating in a way that enables the parents to relax. </a:t>
            </a:r>
          </a:p>
          <a:p>
            <a:pPr eaLnBrk="1" hangingPunct="1"/>
            <a:r>
              <a:rPr lang="en-GB" altLang="en-US" dirty="0" smtClean="0"/>
              <a:t>- Possible group question: How might early permanence carers do this?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F145190-2C4F-48A6-9E39-CE9FF5A6281F}" type="slidenum">
              <a:rPr lang="en-US" altLang="en-US" sz="1200" smtClean="0">
                <a:latin typeface="Times" pitchFamily="18" charset="0"/>
              </a:rPr>
              <a:pPr/>
              <a:t>42</a:t>
            </a:fld>
            <a:endParaRPr lang="en-US" altLang="en-US" sz="1200" smtClean="0">
              <a:latin typeface="Times" pitchFamily="18" charset="0"/>
            </a:endParaRP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p:spPr>
        <p:txBody>
          <a:bodyPr/>
          <a:lstStyle/>
          <a:p>
            <a:pPr eaLnBrk="1" hangingPunct="1"/>
            <a:r>
              <a:rPr lang="en-GB" altLang="en-US" smtClean="0"/>
              <a:t>No. Not until adoptive placement. </a:t>
            </a:r>
          </a:p>
          <a:p>
            <a:pPr eaLnBrk="1" hangingPunct="1"/>
            <a:r>
              <a:rPr lang="en-GB" altLang="en-US" smtClean="0"/>
              <a:t>Carers get fostering allowance and adoption leave.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AECF22C8-30E8-4728-8603-1AF066161319}" type="slidenum">
              <a:rPr lang="en-US" altLang="en-US" sz="1200" smtClean="0">
                <a:latin typeface="Times" pitchFamily="18" charset="0"/>
              </a:rPr>
              <a:pPr/>
              <a:t>43</a:t>
            </a:fld>
            <a:endParaRPr lang="en-US" altLang="en-US" sz="1200" smtClean="0">
              <a:latin typeface="Times" pitchFamily="18"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p:spPr>
        <p:txBody>
          <a:bodyPr/>
          <a:lstStyle/>
          <a:p>
            <a:pPr eaLnBrk="1" hangingPunct="1"/>
            <a:r>
              <a:rPr lang="en-GB" altLang="en-US" dirty="0" smtClean="0"/>
              <a:t>- Early permanence carers are entitled to statutory adoption leave and pay from the point of placement.</a:t>
            </a:r>
          </a:p>
          <a:p>
            <a:pPr eaLnBrk="1" hangingPunct="1"/>
            <a:r>
              <a:rPr lang="en-GB" altLang="en-US" dirty="0" smtClean="0"/>
              <a:t>- Appendix 11 sets out Government guidance for employers, explaining their statutory duty regarding these placements – many employers will not have previous experience of early permanence/Fostering for Adoption placements. </a:t>
            </a:r>
          </a:p>
          <a:p>
            <a:pPr eaLnBrk="1" hangingPunct="1"/>
            <a:r>
              <a:rPr lang="en-GB" altLang="en-US" dirty="0" smtClean="0"/>
              <a:t>- The fostering fee/allowance must be paid by the local authority. Government minimum rates are set annually and vary across the UK, depending on the age of the child: https://www.gov.uk/foster-carers/help-wih-the-cost-of-fostering</a:t>
            </a:r>
          </a:p>
          <a:p>
            <a:pPr eaLnBrk="1" hangingPunct="1"/>
            <a:r>
              <a:rPr lang="en-GB" altLang="en-US" dirty="0" smtClean="0"/>
              <a:t>- Car insurance – not all companies require carers to insure their car for business use for the fostering role, but this should be checked as it is crucial if carers do have to update their insurance or change it if needed and cheaper elsewhere. </a:t>
            </a:r>
          </a:p>
          <a:p>
            <a:pPr eaLnBrk="1" hangingPunct="1"/>
            <a:r>
              <a:rPr lang="en-GB" altLang="en-US" dirty="0" smtClean="0"/>
              <a:t>- Confidentiality – risk cannot be eliminated. If the carers; address is inadvertently disclosed</a:t>
            </a:r>
            <a:r>
              <a:rPr lang="en-GB" altLang="en-US" baseline="0" dirty="0" smtClean="0"/>
              <a:t>, the situation would need to be risk-assessed and the way forward agreed by all partied, including the carers. </a:t>
            </a:r>
            <a:endParaRPr lang="en-GB" alt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47FF96B-4F0A-40A7-AB15-93D78D7C4481}" type="slidenum">
              <a:rPr lang="en-US" altLang="en-US" sz="1200" smtClean="0">
                <a:latin typeface="Times" pitchFamily="18" charset="0"/>
              </a:rPr>
              <a:pPr/>
              <a:t>44</a:t>
            </a:fld>
            <a:endParaRPr lang="en-US" altLang="en-US" sz="1200" smtClean="0">
              <a:latin typeface="Times" pitchFamily="18"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D064ED7-7E2B-4160-8BCF-60E96914536B}" type="slidenum">
              <a:rPr lang="en-US" altLang="en-US" sz="1200" smtClean="0">
                <a:latin typeface="Times" pitchFamily="18" charset="0"/>
              </a:rPr>
              <a:pPr/>
              <a:t>45</a:t>
            </a:fld>
            <a:endParaRPr lang="en-US" altLang="en-US" sz="1200" smtClean="0">
              <a:latin typeface="Times" pitchFamily="18" charset="0"/>
            </a:endParaRPr>
          </a:p>
        </p:txBody>
      </p:sp>
      <p:sp>
        <p:nvSpPr>
          <p:cNvPr id="138243" name="Rectangle 2"/>
          <p:cNvSpPr>
            <a:spLocks noGrp="1" noRot="1" noChangeAspect="1" noChangeArrowheads="1" noTextEdit="1"/>
          </p:cNvSpPr>
          <p:nvPr>
            <p:ph type="sldImg"/>
          </p:nvPr>
        </p:nvSpPr>
        <p:spPr>
          <a:solidFill>
            <a:srgbClr val="FFFFFF"/>
          </a:solidFill>
          <a:ln/>
        </p:spPr>
      </p:sp>
      <p:sp>
        <p:nvSpPr>
          <p:cNvPr id="13824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altLang="en-US" dirty="0" smtClean="0"/>
              <a:t>Flipchart exercise – ask the group to respond to the above. </a:t>
            </a:r>
          </a:p>
          <a:p>
            <a:pPr eaLnBrk="1" hangingPunct="1">
              <a:defRPr/>
            </a:pPr>
            <a:endParaRPr lang="en-GB" altLang="en-US" dirty="0" smtClean="0"/>
          </a:p>
          <a:p>
            <a:pPr eaLnBrk="1" hangingPunct="1">
              <a:defRPr/>
            </a:pPr>
            <a:r>
              <a:rPr lang="en-GB" altLang="en-US" dirty="0" smtClean="0"/>
              <a:t>The group might contribute:</a:t>
            </a:r>
          </a:p>
          <a:p>
            <a:pPr marL="171450" indent="-171450" eaLnBrk="1" hangingPunct="1">
              <a:buFontTx/>
              <a:buChar char="-"/>
              <a:defRPr/>
            </a:pPr>
            <a:r>
              <a:rPr lang="en-GB" altLang="en-US" dirty="0" smtClean="0"/>
              <a:t>Minimise moves</a:t>
            </a:r>
          </a:p>
          <a:p>
            <a:pPr marL="171450" indent="-171450" eaLnBrk="1" hangingPunct="1">
              <a:buFontTx/>
              <a:buChar char="-"/>
              <a:defRPr/>
            </a:pPr>
            <a:r>
              <a:rPr lang="en-GB" altLang="en-US" dirty="0" smtClean="0"/>
              <a:t>Minimise disruption</a:t>
            </a:r>
          </a:p>
          <a:p>
            <a:pPr marL="171450" indent="-171450" eaLnBrk="1" hangingPunct="1">
              <a:buFontTx/>
              <a:buChar char="-"/>
              <a:defRPr/>
            </a:pPr>
            <a:r>
              <a:rPr lang="en-GB" altLang="en-US" dirty="0" smtClean="0"/>
              <a:t>Healthy bonds and attachments</a:t>
            </a:r>
          </a:p>
          <a:p>
            <a:pPr marL="171450" indent="-171450" eaLnBrk="1" hangingPunct="1">
              <a:buFontTx/>
              <a:buChar char="-"/>
              <a:defRPr/>
            </a:pPr>
            <a:r>
              <a:rPr lang="en-GB" altLang="en-US" dirty="0" smtClean="0"/>
              <a:t>Importance of brain development in early years</a:t>
            </a:r>
          </a:p>
          <a:p>
            <a:pPr>
              <a:defRPr/>
            </a:pPr>
            <a:endParaRPr lang="en-GB" dirty="0" smtClean="0"/>
          </a:p>
          <a:p>
            <a:pPr lvl="0"/>
            <a:r>
              <a:rPr lang="en-GB" sz="1200" kern="1200" dirty="0" smtClean="0">
                <a:solidFill>
                  <a:schemeClr val="tx1"/>
                </a:solidFill>
                <a:effectLst/>
                <a:latin typeface="+mn-lt"/>
                <a:ea typeface="ヒラギノ角ゴ Pro W3" pitchFamily="-108" charset="-128"/>
                <a:cs typeface="+mn-cs"/>
              </a:rPr>
              <a:t>Early permanence carers can be:</a:t>
            </a:r>
          </a:p>
          <a:p>
            <a:pPr lvl="0"/>
            <a:r>
              <a:rPr lang="en-GB" sz="1200" kern="1200" dirty="0" smtClean="0">
                <a:solidFill>
                  <a:schemeClr val="tx1"/>
                </a:solidFill>
                <a:effectLst/>
                <a:latin typeface="+mn-lt"/>
                <a:ea typeface="ヒラギノ角ゴ Pro W3" pitchFamily="-108" charset="-128"/>
                <a:cs typeface="+mn-cs"/>
              </a:rPr>
              <a:t>single carers or couples</a:t>
            </a:r>
          </a:p>
          <a:p>
            <a:pPr lvl="0"/>
            <a:r>
              <a:rPr lang="en-GB" sz="1200" kern="1200" dirty="0" smtClean="0">
                <a:solidFill>
                  <a:schemeClr val="tx1"/>
                </a:solidFill>
                <a:effectLst/>
                <a:latin typeface="+mn-lt"/>
                <a:ea typeface="ヒラギノ角ゴ Pro W3" pitchFamily="-108" charset="-128"/>
                <a:cs typeface="+mn-cs"/>
              </a:rPr>
              <a:t>people who are gay, lesbian or heterosexual</a:t>
            </a:r>
          </a:p>
          <a:p>
            <a:pPr lvl="0"/>
            <a:r>
              <a:rPr lang="en-GB" sz="1200" kern="1200" dirty="0" smtClean="0">
                <a:solidFill>
                  <a:schemeClr val="tx1"/>
                </a:solidFill>
                <a:effectLst/>
                <a:latin typeface="+mn-lt"/>
                <a:ea typeface="ヒラギノ角ゴ Pro W3" pitchFamily="-108" charset="-128"/>
                <a:cs typeface="+mn-cs"/>
              </a:rPr>
              <a:t>people from a wide range of religious and ethnic backgrounds</a:t>
            </a:r>
          </a:p>
          <a:p>
            <a:pPr>
              <a:defRPr/>
            </a:pPr>
            <a:endParaRPr lang="en-GB" dirty="0"/>
          </a:p>
        </p:txBody>
      </p:sp>
      <p:sp>
        <p:nvSpPr>
          <p:cNvPr id="101380"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EB8D0CAA-E56D-4FC0-AC19-23DCC854F216}" type="slidenum">
              <a:rPr lang="en-US" altLang="en-US" sz="1200" smtClean="0">
                <a:latin typeface="Times" pitchFamily="18" charset="0"/>
              </a:rPr>
              <a:pPr/>
              <a:t>6</a:t>
            </a:fld>
            <a:endParaRPr lang="en-US" altLang="en-US" sz="1200" smtClean="0">
              <a:latin typeface="Times"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0ACEAE7F-A576-4780-B9FF-B8102B0798FB}" type="slidenum">
              <a:rPr lang="en-US" altLang="en-US" sz="1200" smtClean="0">
                <a:latin typeface="Times" pitchFamily="18" charset="0"/>
              </a:rPr>
              <a:pPr/>
              <a:t>46</a:t>
            </a:fld>
            <a:endParaRPr lang="en-US" altLang="en-US" sz="1200" smtClean="0">
              <a:latin typeface="Times" pitchFamily="18" charset="0"/>
            </a:endParaRPr>
          </a:p>
        </p:txBody>
      </p:sp>
      <p:sp>
        <p:nvSpPr>
          <p:cNvPr id="139267" name="Rectangle 2"/>
          <p:cNvSpPr>
            <a:spLocks noGrp="1" noRot="1" noChangeAspect="1" noChangeArrowheads="1" noTextEdit="1"/>
          </p:cNvSpPr>
          <p:nvPr>
            <p:ph type="sldImg"/>
          </p:nvPr>
        </p:nvSpPr>
        <p:spPr>
          <a:solidFill>
            <a:srgbClr val="FFFFFF"/>
          </a:solidFill>
          <a:ln/>
        </p:spPr>
      </p:sp>
      <p:sp>
        <p:nvSpPr>
          <p:cNvPr id="13926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A95B3B3-1889-4A12-AC76-E9EC2B8999A5}" type="slidenum">
              <a:rPr lang="en-US" altLang="en-US" sz="1200" smtClean="0">
                <a:latin typeface="Times" pitchFamily="18" charset="0"/>
              </a:rPr>
              <a:pPr/>
              <a:t>47</a:t>
            </a:fld>
            <a:endParaRPr lang="en-US" altLang="en-US" sz="1200" smtClean="0">
              <a:latin typeface="Times" pitchFamily="18"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p:spPr>
        <p:txBody>
          <a:bodyPr/>
          <a:lstStyle/>
          <a:p>
            <a:pPr eaLnBrk="1" hangingPunct="1"/>
            <a:r>
              <a:rPr lang="en-GB" altLang="en-US" dirty="0" smtClean="0"/>
              <a:t>- Secondary attachment is worth talking about. If a child sees</a:t>
            </a:r>
            <a:r>
              <a:rPr lang="en-GB" altLang="en-US" baseline="0" dirty="0" smtClean="0"/>
              <a:t> his parent regularly at contact, </a:t>
            </a:r>
            <a:r>
              <a:rPr lang="en-GB" altLang="en-US" dirty="0" smtClean="0"/>
              <a:t>a secondary attachment may develop.</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BEA050C-F3A7-437D-8CAC-51AFB7F8A756}" type="slidenum">
              <a:rPr lang="en-US" altLang="en-US" sz="1200" smtClean="0">
                <a:latin typeface="Times" pitchFamily="18" charset="0"/>
              </a:rPr>
              <a:pPr/>
              <a:t>48</a:t>
            </a:fld>
            <a:endParaRPr lang="en-US" altLang="en-US" sz="1200" smtClean="0">
              <a:latin typeface="Times" pitchFamily="18"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p:spPr>
        <p:txBody>
          <a:bodyPr/>
          <a:lstStyle/>
          <a:p>
            <a:pPr eaLnBrk="1" hangingPunct="1"/>
            <a:r>
              <a:rPr lang="en-GB" altLang="en-US" dirty="0" smtClean="0"/>
              <a:t>- The child connects to their birth parent through pregnancy. </a:t>
            </a:r>
          </a:p>
          <a:p>
            <a:pPr eaLnBrk="1" hangingPunct="1"/>
            <a:r>
              <a:rPr lang="en-GB" altLang="en-US" dirty="0" smtClean="0"/>
              <a:t>- Early permanence placements are a sudden move, providing a shock to the child. A primary reason carers are asked not have lots of visitors in the early days following placement is for the carers to concentrate on establishing a bond and for the child to “settle”. Birth children who are with their families are often visited by family members in the early days; however, they have been bonding with their mother and father for some time in utero. For early permanence placements, this has not been the case and so carers really need to focus on their relationship with the baby</a:t>
            </a:r>
            <a:r>
              <a:rPr lang="en-GB" altLang="en-US" baseline="0" dirty="0" smtClean="0"/>
              <a:t>, and helping the baby become familiar with them.</a:t>
            </a:r>
            <a:endParaRPr lang="en-GB" alt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F8E0B59-BDD8-4483-BDDF-5D63A27DC514}" type="slidenum">
              <a:rPr lang="en-US" altLang="en-US" sz="1200" smtClean="0">
                <a:latin typeface="Times" pitchFamily="18" charset="0"/>
              </a:rPr>
              <a:pPr/>
              <a:t>49</a:t>
            </a:fld>
            <a:endParaRPr lang="en-US" altLang="en-US" sz="1200" smtClean="0">
              <a:latin typeface="Times" pitchFamily="18"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FF0B223-56A0-44D7-A172-757E22D15CA4}" type="slidenum">
              <a:rPr lang="en-US" altLang="en-US" sz="1200" smtClean="0">
                <a:latin typeface="Times" pitchFamily="18" charset="0"/>
              </a:rPr>
              <a:pPr/>
              <a:t>50</a:t>
            </a:fld>
            <a:endParaRPr lang="en-US" altLang="en-US" sz="1200" smtClean="0">
              <a:latin typeface="Times" pitchFamily="18"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r>
              <a:rPr lang="en-GB" altLang="en-US" dirty="0" smtClean="0"/>
              <a:t>- Refer back to the positive interaction and arousal–relaxation cycles. The importance of what appear to be basic interactions cannot be underestimated.</a:t>
            </a:r>
          </a:p>
          <a:p>
            <a:pPr eaLnBrk="1" hangingPunct="1"/>
            <a:r>
              <a:rPr lang="en-GB" altLang="en-US" dirty="0" smtClean="0"/>
              <a:t>- It is worth reminding carers that children placed for adoption may often lack trust in carers and lack a sense of security due to their time in abusive households and perhaps having had a number of placement moves which result</a:t>
            </a:r>
            <a:r>
              <a:rPr lang="en-GB" altLang="en-US" baseline="0" dirty="0" smtClean="0"/>
              <a:t> in broken attachments</a:t>
            </a:r>
            <a:r>
              <a:rPr lang="en-GB" altLang="en-US" dirty="0" smtClean="0"/>
              <a:t>. Early permanence placements aim to rebuild trust in adults through the provision of a secure base.</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B0D0022-7A8E-45FD-80C6-139749E8A089}" type="slidenum">
              <a:rPr lang="en-US" altLang="en-US" sz="1200" smtClean="0">
                <a:latin typeface="Times" pitchFamily="18" charset="0"/>
              </a:rPr>
              <a:pPr/>
              <a:t>51</a:t>
            </a:fld>
            <a:endParaRPr lang="en-US" altLang="en-US" sz="1200" smtClean="0">
              <a:latin typeface="Times" pitchFamily="18"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p:spPr>
        <p:txBody>
          <a:bodyPr/>
          <a:lstStyle/>
          <a:p>
            <a:pPr eaLnBrk="1" hangingPunct="1"/>
            <a:r>
              <a:rPr lang="en-GB" altLang="en-US" dirty="0" smtClean="0"/>
              <a:t>- Again, regulation of emotion is a key issue for all children and is often difficult for older adopted children to achieve if they have lacked the opportunity</a:t>
            </a:r>
            <a:r>
              <a:rPr lang="en-GB" altLang="en-US" baseline="0" dirty="0" smtClean="0"/>
              <a:t> to develop secure attachments</a:t>
            </a:r>
            <a:r>
              <a:rPr lang="en-GB" altLang="en-US" dirty="0" smtClean="0"/>
              <a:t>.</a:t>
            </a:r>
          </a:p>
          <a:p>
            <a:pPr eaLnBrk="1" hangingPunct="1"/>
            <a:r>
              <a:rPr lang="en-GB" altLang="en-US" dirty="0" smtClean="0"/>
              <a:t>- Trainers will need to encourage participants to provide examples of attachment behaviour, e.g. distressed when scared or hurt followed by comfort</a:t>
            </a:r>
            <a:r>
              <a:rPr lang="en-GB" altLang="en-US" baseline="0" dirty="0" smtClean="0"/>
              <a:t> and reassurance</a:t>
            </a:r>
            <a:r>
              <a:rPr lang="en-GB" altLang="en-US" dirty="0" smtClean="0"/>
              <a:t>.</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33A0AF3-7CE7-4466-947C-B1D93A442091}" type="slidenum">
              <a:rPr lang="en-US" altLang="en-US" sz="1200" smtClean="0">
                <a:latin typeface="Times" pitchFamily="18" charset="0"/>
              </a:rPr>
              <a:pPr/>
              <a:t>52</a:t>
            </a:fld>
            <a:endParaRPr lang="en-US" altLang="en-US" sz="1200" smtClean="0">
              <a:latin typeface="Times" pitchFamily="18"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p:spPr>
        <p:txBody>
          <a:bodyPr/>
          <a:lstStyle/>
          <a:p>
            <a:pPr eaLnBrk="1" hangingPunct="1"/>
            <a:r>
              <a:rPr lang="en-GB" altLang="en-US" dirty="0" smtClean="0"/>
              <a:t>- Children may have experienced withdrawing from drugs in a busy, noisy hospital environment. It is important that early permanence carers visit children in these environments as soon as possible to begin to develop some connection and to provide nurturing care. If there is a delay in arranging a match with an early permanence carer</a:t>
            </a:r>
            <a:r>
              <a:rPr lang="en-GB" altLang="en-US" baseline="0" dirty="0" smtClean="0"/>
              <a:t> </a:t>
            </a:r>
            <a:r>
              <a:rPr lang="en-GB" altLang="en-US" dirty="0" smtClean="0"/>
              <a:t>immediately, local authorities will often arrange for a foster carer to visit in the meantime to enable the child to experience consistent, focused attention.</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B7806D4-02C1-4B00-B8AA-3E7330050455}" type="slidenum">
              <a:rPr lang="en-US" altLang="en-US" sz="1200" smtClean="0">
                <a:latin typeface="Times" pitchFamily="18" charset="0"/>
              </a:rPr>
              <a:pPr/>
              <a:t>53</a:t>
            </a:fld>
            <a:endParaRPr lang="en-US" altLang="en-US" sz="1200" smtClean="0">
              <a:latin typeface="Times" pitchFamily="18"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p:spPr>
        <p:txBody>
          <a:bodyPr/>
          <a:lstStyle/>
          <a:p>
            <a:pPr eaLnBrk="1" hangingPunct="1"/>
            <a:r>
              <a:rPr lang="en-GB" altLang="en-US" dirty="0" smtClean="0"/>
              <a:t>-</a:t>
            </a:r>
            <a:r>
              <a:rPr lang="en-GB" altLang="en-US" baseline="0" dirty="0" smtClean="0"/>
              <a:t> It is important to support the handover from carer to parent. The contact supervisor has a role in promoting good care during contact. The carers may need support to deal with their feelings if the baby is distressed after contact.</a:t>
            </a:r>
            <a:endParaRPr lang="en-GB" alt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72896CC-11DF-4059-9D41-E4C5A531C587}" type="slidenum">
              <a:rPr lang="en-US" altLang="en-US" sz="1200" smtClean="0">
                <a:latin typeface="Times" pitchFamily="18" charset="0"/>
              </a:rPr>
              <a:pPr/>
              <a:t>54</a:t>
            </a:fld>
            <a:endParaRPr lang="en-US" altLang="en-US" sz="1200" smtClean="0">
              <a:latin typeface="Times" pitchFamily="18"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p:spPr>
        <p:txBody>
          <a:bodyPr/>
          <a:lstStyle/>
          <a:p>
            <a:pPr eaLnBrk="1" hangingPunct="1"/>
            <a:r>
              <a:rPr lang="en-GB" altLang="en-US" dirty="0" smtClean="0"/>
              <a:t>- The baby will get distressed but can recover, as the child in the film did – as foundations of healthy attachment behaviours are encouraged.</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A2C44FF2-68D6-4F15-81E9-87D067575B95}" type="slidenum">
              <a:rPr lang="en-US" altLang="en-US" sz="1200" smtClean="0">
                <a:latin typeface="Times" pitchFamily="18" charset="0"/>
              </a:rPr>
              <a:pPr/>
              <a:t>55</a:t>
            </a:fld>
            <a:endParaRPr lang="en-US" altLang="en-US" sz="1200" smtClean="0">
              <a:latin typeface="Times" pitchFamily="18" charset="0"/>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p:spPr>
        <p:txBody>
          <a:bodyPr/>
          <a:lstStyle/>
          <a:p>
            <a:pPr eaLnBrk="1" hangingPunct="1"/>
            <a:r>
              <a:rPr lang="en-GB" altLang="en-US" dirty="0" smtClean="0"/>
              <a:t>- Separation is still a stressful experience for the baby, but the baby’s ability to recover and to build new secure attachments has been enhanced by their healthy attachment experiences.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F009DB6-3DB5-428F-B042-07E5F2E05421}" type="slidenum">
              <a:rPr lang="en-US" altLang="en-US" sz="1200" smtClean="0">
                <a:latin typeface="Times" pitchFamily="18" charset="0"/>
              </a:rPr>
              <a:pPr/>
              <a:t>7</a:t>
            </a:fld>
            <a:endParaRPr lang="en-US" altLang="en-US" sz="1200" smtClean="0">
              <a:latin typeface="Times" pitchFamily="18" charset="0"/>
            </a:endParaRPr>
          </a:p>
        </p:txBody>
      </p:sp>
      <p:sp>
        <p:nvSpPr>
          <p:cNvPr id="102403"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p:txBody>
          <a:bodyPr/>
          <a:lstStyle/>
          <a:p>
            <a:pPr marL="342900" lvl="1" indent="-342900" eaLnBrk="1" hangingPunct="1">
              <a:spcBef>
                <a:spcPct val="20000"/>
              </a:spcBef>
              <a:buFontTx/>
              <a:buChar char="•"/>
              <a:defRPr/>
            </a:pPr>
            <a:r>
              <a:rPr lang="en-GB" dirty="0" smtClean="0"/>
              <a:t>Research base shows that children’s early experiences of their home environment, of attachments with their carers, of care received – i.e. how responsive and attuned it is –  are pivotal to their brain development and ability to form healthy relationships as they progress through life.</a:t>
            </a:r>
          </a:p>
          <a:p>
            <a:pPr marL="342900" lvl="1" indent="-342900" eaLnBrk="1" hangingPunct="1">
              <a:spcBef>
                <a:spcPct val="20000"/>
              </a:spcBef>
              <a:buFontTx/>
              <a:buChar char="•"/>
              <a:defRPr/>
            </a:pPr>
            <a:r>
              <a:rPr lang="en-GB" dirty="0" smtClean="0"/>
              <a:t>During the first months and years, a child’s brain is developing at a phenomenal rate – they are learning through their interactions with others.</a:t>
            </a:r>
          </a:p>
          <a:p>
            <a:pPr marL="342900" lvl="1" indent="-342900" eaLnBrk="1" hangingPunct="1">
              <a:spcBef>
                <a:spcPct val="20000"/>
              </a:spcBef>
              <a:buFontTx/>
              <a:buChar char="•"/>
              <a:defRPr/>
            </a:pPr>
            <a:r>
              <a:rPr lang="en-GB" dirty="0" smtClean="0"/>
              <a:t>If a child is receiving reliable, predictable, responsive care, they can learn to feel safe and secure and their carer becomes a stable base – such positive experiences generate neuronal activity and richer brain development.</a:t>
            </a:r>
          </a:p>
          <a:p>
            <a:pPr marL="342900" lvl="1" indent="-342900" eaLnBrk="1" hangingPunct="1">
              <a:spcBef>
                <a:spcPct val="20000"/>
              </a:spcBef>
              <a:buFontTx/>
              <a:buChar char="•"/>
              <a:defRPr/>
            </a:pPr>
            <a:r>
              <a:rPr lang="en-GB" dirty="0" smtClean="0"/>
              <a:t>Conversely, stress, neglect, unpredictability and poor home environments can lead to insecurity – a child does not learn to regulate their emotions and can struggle to feel safe or contained – research links experiences of stress and trauma to a negative impact on brain development.</a:t>
            </a:r>
          </a:p>
          <a:p>
            <a:pPr marL="342900" lvl="1" indent="-342900" eaLnBrk="1" hangingPunct="1">
              <a:spcBef>
                <a:spcPct val="20000"/>
              </a:spcBef>
              <a:buFontTx/>
              <a:buChar char="•"/>
              <a:defRPr/>
            </a:pPr>
            <a:endParaRPr lang="en-GB" dirty="0" smtClean="0"/>
          </a:p>
          <a:p>
            <a:pPr marL="0" lvl="1" eaLnBrk="1" hangingPunct="1">
              <a:spcBef>
                <a:spcPct val="20000"/>
              </a:spcBef>
              <a:defRPr/>
            </a:pPr>
            <a:r>
              <a:rPr lang="en-GB" dirty="0" smtClean="0"/>
              <a:t>Draw up diagrams of arousal–relaxation and positive interaction – with each one, ask the group to give an example.</a:t>
            </a:r>
          </a:p>
          <a:p>
            <a:pPr marL="0" lvl="1" eaLnBrk="1" hangingPunct="1">
              <a:spcBef>
                <a:spcPct val="20000"/>
              </a:spcBef>
              <a:defRPr/>
            </a:pPr>
            <a:endParaRPr lang="en-GB" dirty="0" smtClean="0"/>
          </a:p>
          <a:p>
            <a:pPr marL="0" lvl="1" eaLnBrk="1" hangingPunct="1">
              <a:spcBef>
                <a:spcPct val="20000"/>
              </a:spcBef>
              <a:defRPr/>
            </a:pPr>
            <a:r>
              <a:rPr lang="en-GB" dirty="0" smtClean="0"/>
              <a:t>For example:</a:t>
            </a:r>
          </a:p>
          <a:p>
            <a:pPr marL="0" lvl="1" eaLnBrk="1" hangingPunct="1">
              <a:spcBef>
                <a:spcPct val="20000"/>
              </a:spcBef>
              <a:defRPr/>
            </a:pPr>
            <a:r>
              <a:rPr lang="en-GB" dirty="0" smtClean="0"/>
              <a:t>Arousal-relaxation – Hungry – cries – carer feeds – baby calms</a:t>
            </a:r>
          </a:p>
          <a:p>
            <a:pPr marL="0" lvl="1" eaLnBrk="1" hangingPunct="1">
              <a:spcBef>
                <a:spcPct val="20000"/>
              </a:spcBef>
              <a:defRPr/>
            </a:pPr>
            <a:r>
              <a:rPr lang="en-GB" dirty="0" smtClean="0"/>
              <a:t>Positive interaction cycle – carer smiles, baby feels held in mind, stimulated developing self-worth and self-esteem – child smiles back, learning to communicate</a:t>
            </a:r>
          </a:p>
          <a:p>
            <a:pPr marL="0" lvl="1" eaLnBrk="1" hangingPunct="1">
              <a:spcBef>
                <a:spcPct val="20000"/>
              </a:spcBef>
              <a:defRPr/>
            </a:pPr>
            <a:endParaRPr lang="en-GB" dirty="0" smtClean="0"/>
          </a:p>
          <a:p>
            <a:pPr marL="0" lvl="1" eaLnBrk="1" hangingPunct="1">
              <a:spcBef>
                <a:spcPct val="20000"/>
              </a:spcBef>
              <a:defRPr/>
            </a:pPr>
            <a:r>
              <a:rPr lang="en-GB" dirty="0" smtClean="0"/>
              <a:t>Message – these basic interactions seem obvious; however, it is through these interactions that children are learning to feel safe, cared for, that they matter, that they are held in mind. Then they learn to communicate their needs, to communicate socially, to develop.</a:t>
            </a:r>
          </a:p>
          <a:p>
            <a:pPr marL="0" lvl="1" eaLnBrk="1" hangingPunct="1">
              <a:spcBef>
                <a:spcPct val="20000"/>
              </a:spcBef>
              <a:defRPr/>
            </a:pPr>
            <a:r>
              <a:rPr lang="en-GB" dirty="0" smtClean="0"/>
              <a:t>Children in care have not had this basic, consistent experience.</a:t>
            </a:r>
          </a:p>
          <a:p>
            <a:pPr marL="0" lvl="1" eaLnBrk="1" hangingPunct="1">
              <a:spcBef>
                <a:spcPct val="20000"/>
              </a:spcBef>
              <a:defRPr/>
            </a:pPr>
            <a:r>
              <a:rPr lang="en-GB" dirty="0" smtClean="0"/>
              <a:t>Ask the group what the child would do if their needs were not met, or if they had no positive interaction.</a:t>
            </a:r>
          </a:p>
          <a:p>
            <a:pPr marL="0" lvl="1" eaLnBrk="1" hangingPunct="1">
              <a:spcBef>
                <a:spcPct val="20000"/>
              </a:spcBef>
              <a:defRPr/>
            </a:pPr>
            <a:endParaRPr lang="en-GB" dirty="0" smtClean="0"/>
          </a:p>
          <a:p>
            <a:pPr eaLnBrk="1" hangingPunct="1">
              <a:defRPr/>
            </a:pPr>
            <a:endParaRPr lang="en-GB" alt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p:spPr>
        <p:txBody>
          <a:bodyPr/>
          <a:lstStyle/>
          <a:p>
            <a:endParaRPr lang="en-GB" altLang="en-US" smtClean="0"/>
          </a:p>
        </p:txBody>
      </p:sp>
      <p:sp>
        <p:nvSpPr>
          <p:cNvPr id="150532"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E42A8FB3-BB89-47FF-9119-C54CF19BEB5A}" type="slidenum">
              <a:rPr lang="en-GB" altLang="en-US" sz="1200" smtClean="0">
                <a:latin typeface="Times" pitchFamily="18" charset="0"/>
              </a:rPr>
              <a:pPr/>
              <a:t>57</a:t>
            </a:fld>
            <a:endParaRPr lang="en-GB" altLang="en-US" sz="1200" smtClean="0">
              <a:latin typeface="Times"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a:noFill/>
        </p:spPr>
        <p:txBody>
          <a:bodyPr/>
          <a:lstStyle/>
          <a:p>
            <a:r>
              <a:rPr lang="en-GB" altLang="en-US" smtClean="0"/>
              <a:t>Health warning, lot self exercises</a:t>
            </a:r>
          </a:p>
        </p:txBody>
      </p:sp>
      <p:sp>
        <p:nvSpPr>
          <p:cNvPr id="151556"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C9C0B6EA-AA23-4993-9B11-DA9DD5786378}" type="slidenum">
              <a:rPr lang="en-GB" altLang="en-US" sz="1200" smtClean="0">
                <a:solidFill>
                  <a:srgbClr val="000000"/>
                </a:solidFill>
                <a:latin typeface="Times" pitchFamily="18" charset="0"/>
              </a:rPr>
              <a:pPr/>
              <a:t>59</a:t>
            </a:fld>
            <a:endParaRPr lang="en-GB" altLang="en-US" sz="1200" smtClean="0">
              <a:solidFill>
                <a:srgbClr val="000000"/>
              </a:solidFill>
              <a:latin typeface="Times"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EF8F3EE2-4463-4B08-A660-BA8A3A16FFD3}" type="slidenum">
              <a:rPr lang="en-US" altLang="en-US" sz="1200" smtClean="0">
                <a:latin typeface="Times" pitchFamily="18" charset="0"/>
              </a:rPr>
              <a:pPr/>
              <a:t>60</a:t>
            </a:fld>
            <a:endParaRPr lang="en-US" altLang="en-US" sz="1200" smtClean="0">
              <a:latin typeface="Times" pitchFamily="18" charset="0"/>
            </a:endParaRPr>
          </a:p>
        </p:txBody>
      </p:sp>
      <p:sp>
        <p:nvSpPr>
          <p:cNvPr id="152579" name="Rectangle 2"/>
          <p:cNvSpPr>
            <a:spLocks noGrp="1" noRot="1" noChangeAspect="1" noChangeArrowheads="1" noTextEdit="1"/>
          </p:cNvSpPr>
          <p:nvPr>
            <p:ph type="sldImg"/>
          </p:nvPr>
        </p:nvSpPr>
        <p:spPr>
          <a:solidFill>
            <a:srgbClr val="FFFFFF"/>
          </a:solidFill>
          <a:ln/>
        </p:spPr>
      </p:sp>
      <p:sp>
        <p:nvSpPr>
          <p:cNvPr id="1525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p:spPr>
        <p:txBody>
          <a:bodyPr/>
          <a:lstStyle/>
          <a:p>
            <a:r>
              <a:rPr lang="en-GB" altLang="en-US" dirty="0" smtClean="0"/>
              <a:t>This slide provides a reminder to the group of the options at the point at which a final decision is made.</a:t>
            </a:r>
          </a:p>
        </p:txBody>
      </p:sp>
      <p:sp>
        <p:nvSpPr>
          <p:cNvPr id="153604"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9663E8D-268E-486F-BC93-D4C65AF783F3}" type="slidenum">
              <a:rPr lang="en-US" altLang="en-US" sz="1200" smtClean="0">
                <a:latin typeface="Times" pitchFamily="18" charset="0"/>
              </a:rPr>
              <a:pPr/>
              <a:t>61</a:t>
            </a:fld>
            <a:endParaRPr lang="en-US" altLang="en-US" sz="1200" smtClean="0">
              <a:latin typeface="Times"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ChangeArrowheads="1" noTextEdit="1"/>
          </p:cNvSpPr>
          <p:nvPr>
            <p:ph type="sldImg"/>
          </p:nvPr>
        </p:nvSpPr>
        <p:spPr>
          <a:ln/>
        </p:spPr>
      </p:sp>
      <p:sp>
        <p:nvSpPr>
          <p:cNvPr id="154627" name="Notes Placeholder 2"/>
          <p:cNvSpPr>
            <a:spLocks noGrp="1" noChangeArrowheads="1"/>
          </p:cNvSpPr>
          <p:nvPr>
            <p:ph type="body" idx="1"/>
          </p:nvPr>
        </p:nvSpPr>
        <p:spPr>
          <a:noFill/>
        </p:spPr>
        <p:txBody>
          <a:bodyPr/>
          <a:lstStyle/>
          <a:p>
            <a:r>
              <a:rPr lang="en-GB" altLang="en-US" dirty="0" smtClean="0"/>
              <a:t>- Although the statistical probability of a child returning to their family is low, the group will need to be reminded that this does happen and could happen to them as the best outcome for the child. They do need to be able to think through the possibility of this happening and a plan for how they might manage if it did. </a:t>
            </a:r>
          </a:p>
        </p:txBody>
      </p:sp>
      <p:sp>
        <p:nvSpPr>
          <p:cNvPr id="154628"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D5B997D0-4CE3-48B0-8687-143EAC6274B3}" type="slidenum">
              <a:rPr lang="en-US" altLang="en-US" sz="1200" smtClean="0">
                <a:latin typeface="Times" pitchFamily="18" charset="0"/>
              </a:rPr>
              <a:pPr/>
              <a:t>62</a:t>
            </a:fld>
            <a:endParaRPr lang="en-US" altLang="en-US" sz="1200" smtClean="0">
              <a:latin typeface="Times" pitchFamily="18"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0D6729A6-7CA4-4EB5-9FBB-0CF58F19D924}" type="slidenum">
              <a:rPr lang="en-US" altLang="en-US" sz="1200" smtClean="0">
                <a:latin typeface="Times" pitchFamily="18" charset="0"/>
              </a:rPr>
              <a:pPr/>
              <a:t>63</a:t>
            </a:fld>
            <a:endParaRPr lang="en-US" altLang="en-US" sz="1200" smtClean="0">
              <a:latin typeface="Times"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p:spPr>
        <p:txBody>
          <a:bodyPr/>
          <a:lstStyle/>
          <a:p>
            <a:pPr eaLnBrk="1" hangingPunct="1"/>
            <a:r>
              <a:rPr lang="en-GB" altLang="en-US" dirty="0" smtClean="0"/>
              <a:t>- For couples, a shared motivation is essential for them to be able to support each other. For single carers, it might be helpful for them to take a friend to any training to reflect with them and consider</a:t>
            </a:r>
            <a:r>
              <a:rPr lang="en-GB" altLang="en-US" baseline="0" dirty="0" smtClean="0"/>
              <a:t> whether </a:t>
            </a:r>
            <a:r>
              <a:rPr lang="en-GB" altLang="en-US" dirty="0" smtClean="0"/>
              <a:t>this is right for them.</a:t>
            </a:r>
          </a:p>
          <a:p>
            <a:pPr eaLnBrk="1" hangingPunct="1"/>
            <a:r>
              <a:rPr lang="en-GB" altLang="en-US" dirty="0" smtClean="0"/>
              <a:t>- Friends and family events facilitated by the participants’ agencies are key to this. The more people in the carer’s network who understand the ethos of early permanence, the better. Encourage participants to think about the people who can support and empathise</a:t>
            </a:r>
            <a:r>
              <a:rPr lang="en-GB" altLang="en-US" baseline="0" dirty="0" smtClean="0"/>
              <a:t> with </a:t>
            </a:r>
            <a:r>
              <a:rPr lang="en-GB" altLang="en-US" dirty="0" smtClean="0"/>
              <a:t>an experience of loss rather than encouraging a blaming or competitive position, e.g. ‘You would be better parents than any family member’.</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p:spPr>
        <p:txBody>
          <a:bodyPr/>
          <a:lstStyle/>
          <a:p>
            <a:r>
              <a:rPr lang="en-GB" altLang="en-US" dirty="0" smtClean="0"/>
              <a:t>- A child would not return home overnight. The local authority may well inform carers of the change in care plan some weeks prior to the final hearing, i.e. at the point at which they </a:t>
            </a:r>
            <a:r>
              <a:rPr lang="en-GB" altLang="en-US" dirty="0" err="1" smtClean="0"/>
              <a:t>recieve</a:t>
            </a:r>
            <a:r>
              <a:rPr lang="en-GB" altLang="en-US" dirty="0" smtClean="0"/>
              <a:t> the special guardianship order (SGO) assessment. There would be a continuation of uncertainty right up until a final decision is made in court as only the judge can grant the SGO. </a:t>
            </a:r>
          </a:p>
          <a:p>
            <a:r>
              <a:rPr lang="en-GB" altLang="en-US" dirty="0" smtClean="0"/>
              <a:t>- Even if the SGO assessment is positive, all parties have to provide statements for the final hearing, including the local authority social worker, the Children’s Guardian and the parents – this is why the process takes time.</a:t>
            </a:r>
          </a:p>
          <a:p>
            <a:r>
              <a:rPr lang="en-GB" altLang="en-US" dirty="0" smtClean="0"/>
              <a:t>- The judge’s decision cannot be pre-empted</a:t>
            </a:r>
          </a:p>
          <a:p>
            <a:r>
              <a:rPr lang="en-GB" altLang="en-US" dirty="0" smtClean="0"/>
              <a:t>- During this time, contact is often introduced for the family members as an SGO may be the likely outcome and to do so will aid the transition for the child.</a:t>
            </a:r>
          </a:p>
        </p:txBody>
      </p:sp>
      <p:sp>
        <p:nvSpPr>
          <p:cNvPr id="156676"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8C39DFCA-B719-44B6-8BBC-B21F8E43160C}" type="slidenum">
              <a:rPr lang="en-US" altLang="en-US" sz="1200" smtClean="0">
                <a:latin typeface="Times" pitchFamily="18" charset="0"/>
              </a:rPr>
              <a:pPr/>
              <a:t>64</a:t>
            </a:fld>
            <a:endParaRPr lang="en-US" altLang="en-US" sz="1200" smtClean="0">
              <a:latin typeface="Times"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p:spPr>
        <p:txBody>
          <a:bodyPr/>
          <a:lstStyle/>
          <a:p>
            <a:r>
              <a:rPr lang="en-GB" altLang="en-US" dirty="0" smtClean="0"/>
              <a:t>- Despite training, it is understandable that carers may</a:t>
            </a:r>
            <a:r>
              <a:rPr lang="en-GB" altLang="en-US" baseline="0" dirty="0" smtClean="0"/>
              <a:t> be </a:t>
            </a:r>
            <a:r>
              <a:rPr lang="en-GB" altLang="en-US" dirty="0" smtClean="0"/>
              <a:t>anxious about the family member and how they will look after the child.</a:t>
            </a:r>
          </a:p>
          <a:p>
            <a:r>
              <a:rPr lang="en-GB" altLang="en-US" dirty="0" smtClean="0"/>
              <a:t>- Meeting the family member, although an anxiety-inducing thought, is actually helpful for most carers – getting to know these people is often more positive than they might have imagined.</a:t>
            </a:r>
          </a:p>
          <a:p>
            <a:r>
              <a:rPr lang="en-GB" altLang="en-US" dirty="0" smtClean="0"/>
              <a:t>- Relationships can be formed at contact handovers and the adults can come to work together and this can help the transition for the child.</a:t>
            </a:r>
          </a:p>
        </p:txBody>
      </p:sp>
      <p:sp>
        <p:nvSpPr>
          <p:cNvPr id="157700"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C5F48A9D-3C49-421E-9B7B-210E8A1F89C4}" type="slidenum">
              <a:rPr lang="en-US" altLang="en-US" sz="1200" smtClean="0">
                <a:latin typeface="Times" pitchFamily="18" charset="0"/>
              </a:rPr>
              <a:pPr/>
              <a:t>65</a:t>
            </a:fld>
            <a:endParaRPr lang="en-US" altLang="en-US" sz="1200" smtClean="0">
              <a:latin typeface="Times"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B58EFFB1-DF1D-4AB1-9ED8-4417417D15D2}" type="slidenum">
              <a:rPr lang="en-US" altLang="en-US" sz="1200" smtClean="0">
                <a:latin typeface="Times" pitchFamily="18" charset="0"/>
              </a:rPr>
              <a:pPr/>
              <a:t>66</a:t>
            </a:fld>
            <a:endParaRPr lang="en-US" altLang="en-US" sz="1200" smtClean="0">
              <a:latin typeface="Times" pitchFamily="18"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r>
              <a:rPr lang="en-GB" altLang="en-US" dirty="0" smtClean="0"/>
              <a:t>- Meeting each other – talking about the child – their routines and likes/dislikes, thinking about the plan and handovers, whether contact will be at contact centres or in the community are all important factors to be considered to facilitate a successful transition for the child.</a:t>
            </a:r>
          </a:p>
          <a:p>
            <a:pPr eaLnBrk="1" hangingPunct="1"/>
            <a:r>
              <a:rPr lang="en-GB" altLang="en-US" dirty="0" smtClean="0"/>
              <a:t>- Trainers should specify who the supports are, e.g. child’s social worker to support family member, supervising social worker for the early permanence carers, etc.</a:t>
            </a:r>
          </a:p>
          <a:p>
            <a:pPr eaLnBrk="1" hangingPunct="1"/>
            <a:r>
              <a:rPr lang="en-GB" altLang="en-US" dirty="0" smtClean="0"/>
              <a:t>- Family members are often empathetic to the carers’ experience and understand that they had hopes in relation to the child – feelings of empathy and shared sadness bring people together.</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52B0453-EB92-44FF-BC0D-2172ACFFBA09}" type="slidenum">
              <a:rPr lang="en-US" altLang="en-US" sz="1200" smtClean="0">
                <a:latin typeface="Times" pitchFamily="18" charset="0"/>
              </a:rPr>
              <a:pPr/>
              <a:t>67</a:t>
            </a:fld>
            <a:endParaRPr lang="en-US" altLang="en-US" sz="1200" smtClean="0">
              <a:latin typeface="Times" pitchFamily="18"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p:spPr>
        <p:txBody>
          <a:bodyPr/>
          <a:lstStyle/>
          <a:p>
            <a:pPr eaLnBrk="1" hangingPunct="1"/>
            <a:r>
              <a:rPr lang="en-GB" altLang="en-US" dirty="0" smtClean="0"/>
              <a:t>- Acknowledging feelings, e.g. sadness, anger, hope, is an important part of the process. These are strong feelings that need to be acknowledged so they can be managed. It will be important for carers to talk to their family, friends and supervising social worker.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9D6FFF3-04E5-416D-A0DF-6D4A446A1B71}" type="slidenum">
              <a:rPr lang="en-US" altLang="en-US" sz="1200" smtClean="0">
                <a:latin typeface="Times" pitchFamily="18" charset="0"/>
              </a:rPr>
              <a:pPr/>
              <a:t>8</a:t>
            </a:fld>
            <a:endParaRPr lang="en-US" altLang="en-US" sz="1200" smtClean="0">
              <a:latin typeface="Times" pitchFamily="18"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r>
              <a:rPr lang="en-GB" altLang="en-US" smtClean="0"/>
              <a:t>This quote is a summary quote of why early permanence matters – allow the group time to read through.</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8A65F1C-2043-428E-99B6-CA1B19AA3F93}" type="slidenum">
              <a:rPr lang="en-US" altLang="en-US" sz="1200" smtClean="0">
                <a:latin typeface="Times" pitchFamily="18" charset="0"/>
              </a:rPr>
              <a:pPr/>
              <a:t>68</a:t>
            </a:fld>
            <a:endParaRPr lang="en-US" altLang="en-US" sz="1200" smtClean="0">
              <a:latin typeface="Times"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30D3A29-CC5E-48BE-878C-3F5D4C01D329}" type="slidenum">
              <a:rPr lang="en-US" altLang="en-US" sz="1200" smtClean="0">
                <a:latin typeface="Times" pitchFamily="18" charset="0"/>
              </a:rPr>
              <a:pPr/>
              <a:t>69</a:t>
            </a:fld>
            <a:endParaRPr lang="en-US" altLang="en-US" sz="1200" smtClean="0">
              <a:latin typeface="Times" pitchFamily="18"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BB4A055F-3ACA-43F5-A2EC-0A7E33F0B422}" type="slidenum">
              <a:rPr lang="en-US" altLang="en-US" sz="1200" smtClean="0">
                <a:latin typeface="Times" pitchFamily="18" charset="0"/>
              </a:rPr>
              <a:pPr/>
              <a:t>70</a:t>
            </a:fld>
            <a:endParaRPr lang="en-US" altLang="en-US" sz="1200" smtClean="0">
              <a:latin typeface="Times" pitchFamily="18" charset="0"/>
            </a:endParaRPr>
          </a:p>
        </p:txBody>
      </p:sp>
      <p:sp>
        <p:nvSpPr>
          <p:cNvPr id="162819" name="Rectangle 2"/>
          <p:cNvSpPr>
            <a:spLocks noGrp="1" noRot="1" noChangeAspect="1" noChangeArrowheads="1" noTextEdit="1"/>
          </p:cNvSpPr>
          <p:nvPr>
            <p:ph type="sldImg"/>
          </p:nvPr>
        </p:nvSpPr>
        <p:spPr>
          <a:solidFill>
            <a:srgbClr val="FFFFFF"/>
          </a:solidFill>
          <a:ln/>
        </p:spPr>
      </p:sp>
      <p:sp>
        <p:nvSpPr>
          <p:cNvPr id="162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FCB172EB-987D-41D7-A4C8-DDBC5C035BCE}" type="slidenum">
              <a:rPr lang="en-US" altLang="en-US" sz="1200" smtClean="0">
                <a:latin typeface="Times" pitchFamily="18" charset="0"/>
              </a:rPr>
              <a:pPr/>
              <a:t>71</a:t>
            </a:fld>
            <a:endParaRPr lang="en-US" altLang="en-US" sz="1200" smtClean="0">
              <a:latin typeface="Times" pitchFamily="18"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r>
              <a:rPr lang="en-GB" altLang="en-US" dirty="0" smtClean="0"/>
              <a:t>- Ideally there should be</a:t>
            </a:r>
            <a:r>
              <a:rPr lang="en-GB" altLang="en-US" baseline="0" dirty="0" smtClean="0"/>
              <a:t> a dedicated contact supervisor for each family. Developing relationships with parents and carers enables trust to develop between the adults. This benefits the child</a:t>
            </a:r>
            <a:endParaRPr lang="en-GB" altLang="en-US" dirty="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BEDE563F-2117-416E-AE68-BDD3FD660E09}" type="slidenum">
              <a:rPr lang="en-US" altLang="en-US" sz="1200" smtClean="0">
                <a:latin typeface="Times" pitchFamily="18" charset="0"/>
              </a:rPr>
              <a:pPr/>
              <a:t>72</a:t>
            </a:fld>
            <a:endParaRPr lang="en-US" altLang="en-US" sz="1200" smtClean="0">
              <a:latin typeface="Times" pitchFamily="18"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19B8796-2D69-4F4B-87A7-4BA8D5FE999D}" type="slidenum">
              <a:rPr lang="en-US" altLang="en-US" sz="1200" smtClean="0">
                <a:latin typeface="Times" pitchFamily="18" charset="0"/>
              </a:rPr>
              <a:pPr/>
              <a:t>73</a:t>
            </a:fld>
            <a:endParaRPr lang="en-US" altLang="en-US" sz="1200" smtClean="0">
              <a:latin typeface="Times" pitchFamily="18" charset="0"/>
            </a:endParaRPr>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D6E8596-7753-4CA5-803F-2ADEDCA471B9}" type="slidenum">
              <a:rPr lang="en-US" altLang="en-US" sz="1200" smtClean="0">
                <a:latin typeface="Times" pitchFamily="18" charset="0"/>
              </a:rPr>
              <a:pPr/>
              <a:t>74</a:t>
            </a:fld>
            <a:endParaRPr lang="en-US" altLang="en-US" sz="1200" smtClean="0">
              <a:latin typeface="Times" pitchFamily="18" charset="0"/>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273239D8-29C1-44EF-BD42-A9C4C2C83F66}" type="slidenum">
              <a:rPr lang="en-US" altLang="en-US" sz="1200" smtClean="0">
                <a:latin typeface="Times" pitchFamily="18" charset="0"/>
              </a:rPr>
              <a:pPr/>
              <a:t>75</a:t>
            </a:fld>
            <a:endParaRPr lang="en-US" altLang="en-US" sz="1200" smtClean="0">
              <a:latin typeface="Times" pitchFamily="18"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60442415-0BEE-4B33-959C-74785723C5ED}" type="slidenum">
              <a:rPr lang="en-US" altLang="en-US" sz="1200" smtClean="0">
                <a:latin typeface="Times" pitchFamily="18" charset="0"/>
              </a:rPr>
              <a:pPr/>
              <a:t>76</a:t>
            </a:fld>
            <a:endParaRPr lang="en-US" altLang="en-US" sz="1200" smtClean="0">
              <a:latin typeface="Times" pitchFamily="18" charset="0"/>
            </a:endParaRPr>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CD5B6FE3-11BB-4B57-8C55-AD5569CF83B5}" type="slidenum">
              <a:rPr lang="en-US" altLang="en-US" sz="1200" smtClean="0">
                <a:latin typeface="Times" pitchFamily="18" charset="0"/>
              </a:rPr>
              <a:pPr/>
              <a:t>77</a:t>
            </a:fld>
            <a:endParaRPr lang="en-US" altLang="en-US" sz="1200" smtClean="0">
              <a:latin typeface="Times" pitchFamily="18" charset="0"/>
            </a:endParaRPr>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CC76C282-737A-41F4-BE25-2AC87B6EF9C3}" type="slidenum">
              <a:rPr lang="en-US" altLang="en-US" sz="1200" smtClean="0">
                <a:latin typeface="Times" pitchFamily="18" charset="0"/>
              </a:rPr>
              <a:pPr/>
              <a:t>11</a:t>
            </a:fld>
            <a:endParaRPr lang="en-US" altLang="en-US" sz="1200" smtClean="0">
              <a:latin typeface="Times" pitchFamily="18" charset="0"/>
            </a:endParaRPr>
          </a:p>
        </p:txBody>
      </p:sp>
      <p:sp>
        <p:nvSpPr>
          <p:cNvPr id="104451"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p:txBody>
          <a:bodyPr/>
          <a:lstStyle/>
          <a:p>
            <a:pPr eaLnBrk="1" hangingPunct="1">
              <a:defRPr/>
            </a:pPr>
            <a:r>
              <a:rPr lang="en-GB" altLang="en-US" dirty="0" smtClean="0"/>
              <a:t>Start with discussion about any other phrases participants have heard. </a:t>
            </a:r>
          </a:p>
          <a:p>
            <a:pPr eaLnBrk="1" hangingPunct="1">
              <a:defRPr/>
            </a:pPr>
            <a:endParaRPr lang="en-GB" altLang="en-US" dirty="0" smtClean="0"/>
          </a:p>
          <a:p>
            <a:pPr eaLnBrk="1" hangingPunct="1">
              <a:defRPr/>
            </a:pPr>
            <a:r>
              <a:rPr lang="en-GB" altLang="en-US" dirty="0" smtClean="0"/>
              <a:t>The point is that effectively they describe the same ethos – providing early permanence with carers who can accept a level of unpredictability and foster through proceedings. </a:t>
            </a:r>
            <a:r>
              <a:rPr lang="en-GB" sz="900" dirty="0" smtClean="0"/>
              <a:t>All seek to provide the child with a plan that can offset attachment disruption and provide early permanence by placing a child with foster carers who could go on to be the child’s adopters. </a:t>
            </a:r>
          </a:p>
          <a:p>
            <a:pPr marL="342900" indent="-342900" eaLnBrk="1" hangingPunct="1">
              <a:spcBef>
                <a:spcPct val="20000"/>
              </a:spcBef>
              <a:buFont typeface="Arial" pitchFamily="34" charset="0"/>
              <a:buChar char="•"/>
              <a:defRPr/>
            </a:pPr>
            <a:endParaRPr lang="en-GB" sz="900" dirty="0" smtClean="0"/>
          </a:p>
          <a:p>
            <a:pPr eaLnBrk="1" hangingPunct="1">
              <a:spcBef>
                <a:spcPct val="20000"/>
              </a:spcBef>
              <a:buFont typeface="Arial" pitchFamily="34" charset="0"/>
              <a:buNone/>
              <a:defRPr/>
            </a:pPr>
            <a:r>
              <a:rPr lang="en-GB" sz="900" dirty="0" smtClean="0"/>
              <a:t>Dual approval is the process by which prospective adopters are assessed and approved as both foster carers and adopters.</a:t>
            </a:r>
          </a:p>
          <a:p>
            <a:pPr marL="342900" indent="-342900" eaLnBrk="1" hangingPunct="1">
              <a:spcBef>
                <a:spcPct val="20000"/>
              </a:spcBef>
              <a:buFont typeface="Arial" pitchFamily="34" charset="0"/>
              <a:buChar char="•"/>
              <a:defRPr/>
            </a:pPr>
            <a:endParaRPr lang="en-GB" sz="900" dirty="0" smtClean="0"/>
          </a:p>
          <a:p>
            <a:pPr eaLnBrk="1" hangingPunct="1">
              <a:spcBef>
                <a:spcPct val="20000"/>
              </a:spcBef>
              <a:buFont typeface="Arial" pitchFamily="34" charset="0"/>
              <a:buNone/>
              <a:defRPr/>
            </a:pPr>
            <a:r>
              <a:rPr lang="en-GB" sz="900" dirty="0" smtClean="0"/>
              <a:t>The purpose of this is to enable young children entering the care system, and where there is a high likelihood of adoption, to have as consistent and stable an experience of care as possible.</a:t>
            </a:r>
          </a:p>
          <a:p>
            <a:pPr marL="342900" indent="-342900" eaLnBrk="1" hangingPunct="1">
              <a:spcBef>
                <a:spcPct val="20000"/>
              </a:spcBef>
              <a:buFont typeface="Arial" pitchFamily="34" charset="0"/>
              <a:buChar char="•"/>
              <a:defRPr/>
            </a:pPr>
            <a:endParaRPr lang="en-GB" sz="900" dirty="0" smtClean="0"/>
          </a:p>
          <a:p>
            <a:pPr eaLnBrk="1" hangingPunct="1">
              <a:spcBef>
                <a:spcPct val="20000"/>
              </a:spcBef>
              <a:buFont typeface="Arial" pitchFamily="34" charset="0"/>
              <a:buNone/>
              <a:defRPr/>
            </a:pPr>
            <a:r>
              <a:rPr lang="en-GB" sz="900" dirty="0" smtClean="0"/>
              <a:t>These are children who even in utero are likely to have experienced stress as their parents have severe difficulties – they are also children where at the time of placement there is no known capable family member.</a:t>
            </a:r>
          </a:p>
          <a:p>
            <a:pPr marL="342900" indent="-342900" eaLnBrk="1" hangingPunct="1">
              <a:spcBef>
                <a:spcPct val="20000"/>
              </a:spcBef>
              <a:buFont typeface="Arial" pitchFamily="34" charset="0"/>
              <a:buChar char="•"/>
              <a:defRPr/>
            </a:pPr>
            <a:endParaRPr lang="en-GB" sz="900" dirty="0" smtClean="0"/>
          </a:p>
          <a:p>
            <a:pPr eaLnBrk="1" hangingPunct="1">
              <a:spcBef>
                <a:spcPct val="20000"/>
              </a:spcBef>
              <a:buFont typeface="Arial" pitchFamily="34" charset="0"/>
              <a:buNone/>
              <a:defRPr/>
            </a:pPr>
            <a:r>
              <a:rPr lang="en-GB" sz="900" dirty="0" smtClean="0"/>
              <a:t>Potential adopters provide a positive experience of early permanence for these children, increasing the likelihood of positive attachment and development outcomes for them, whether they do through proceedings return to their family or go on to be adopted by the carers.</a:t>
            </a:r>
          </a:p>
          <a:p>
            <a:pPr eaLnBrk="1" hangingPunct="1">
              <a:spcBef>
                <a:spcPct val="20000"/>
              </a:spcBef>
              <a:buFont typeface="Arial" pitchFamily="34" charset="0"/>
              <a:buNone/>
              <a:defRPr/>
            </a:pPr>
            <a:endParaRPr lang="en-GB" sz="900" dirty="0" smtClean="0"/>
          </a:p>
          <a:p>
            <a:pPr eaLnBrk="1" hangingPunct="1">
              <a:spcBef>
                <a:spcPct val="20000"/>
              </a:spcBef>
              <a:buFont typeface="Arial" pitchFamily="34" charset="0"/>
              <a:buNone/>
              <a:defRPr/>
            </a:pPr>
            <a:r>
              <a:rPr lang="en-GB" sz="900" dirty="0" smtClean="0"/>
              <a:t>Early permanence is the term we use, as this is what we are working towards with minimum disruption – this training focuses on carers who want to take on early permanence placements before the final decision has been made for the child.</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DBD0ACA-58E6-47EE-B452-E5E0C8F5B807}" type="slidenum">
              <a:rPr lang="en-US" altLang="en-US" sz="1200" smtClean="0">
                <a:latin typeface="Times" pitchFamily="18" charset="0"/>
              </a:rPr>
              <a:pPr/>
              <a:t>78</a:t>
            </a:fld>
            <a:endParaRPr lang="en-US" altLang="en-US" sz="1200" smtClean="0">
              <a:latin typeface="Times" pitchFamily="18" charset="0"/>
            </a:endParaRPr>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3F14C4AB-BAE1-4E16-A46C-0DC0F8CF7660}" type="slidenum">
              <a:rPr lang="en-US" altLang="en-US" sz="1200" smtClean="0">
                <a:latin typeface="Times" pitchFamily="18" charset="0"/>
              </a:rPr>
              <a:pPr/>
              <a:t>79</a:t>
            </a:fld>
            <a:endParaRPr lang="en-US" altLang="en-US" sz="1200" smtClean="0">
              <a:latin typeface="Times" pitchFamily="18" charset="0"/>
            </a:endParaRPr>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60468AED-EF91-463C-BA2C-EB7C873260D4}" type="slidenum">
              <a:rPr lang="en-US" altLang="en-US" sz="1200" smtClean="0">
                <a:latin typeface="Times" pitchFamily="18" charset="0"/>
              </a:rPr>
              <a:pPr/>
              <a:t>80</a:t>
            </a:fld>
            <a:endParaRPr lang="en-US" altLang="en-US" sz="1200" smtClean="0">
              <a:latin typeface="Times" pitchFamily="18" charset="0"/>
            </a:endParaRPr>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C993AB2-6953-41A0-BEDA-7D690BE5A6D9}" type="slidenum">
              <a:rPr lang="en-US" altLang="en-US" sz="1200" smtClean="0">
                <a:latin typeface="Times" pitchFamily="18" charset="0"/>
              </a:rPr>
              <a:pPr/>
              <a:t>81</a:t>
            </a:fld>
            <a:endParaRPr lang="en-US" altLang="en-US" sz="1200" smtClean="0">
              <a:latin typeface="Times" pitchFamily="18" charset="0"/>
            </a:endParaRPr>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FE75CA1D-820C-440F-A749-5895EF7607DC}" type="slidenum">
              <a:rPr lang="en-US" altLang="en-US" sz="1200" smtClean="0">
                <a:latin typeface="Times" pitchFamily="18" charset="0"/>
              </a:rPr>
              <a:pPr/>
              <a:t>82</a:t>
            </a:fld>
            <a:endParaRPr lang="en-US" altLang="en-US" sz="1200" smtClean="0">
              <a:latin typeface="Times" pitchFamily="18" charset="0"/>
            </a:endParaRPr>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A0DAB85-5B12-42ED-8CBE-9C275BA4B7F8}" type="slidenum">
              <a:rPr lang="en-US" altLang="en-US" sz="1200" smtClean="0">
                <a:latin typeface="Times" pitchFamily="18" charset="0"/>
              </a:rPr>
              <a:pPr/>
              <a:t>83</a:t>
            </a:fld>
            <a:endParaRPr lang="en-US" altLang="en-US" sz="1200" smtClean="0">
              <a:latin typeface="Times" pitchFamily="18" charset="0"/>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13AE676C-5EA4-4272-A9A9-68A573841CDB}" type="slidenum">
              <a:rPr lang="en-US" altLang="en-US" sz="1200" smtClean="0">
                <a:latin typeface="Times" pitchFamily="18" charset="0"/>
              </a:rPr>
              <a:pPr/>
              <a:t>84</a:t>
            </a:fld>
            <a:endParaRPr lang="en-US" altLang="en-US" sz="1200" smtClean="0">
              <a:latin typeface="Times" pitchFamily="18" charset="0"/>
            </a:endParaRPr>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p:spPr>
        <p:txBody>
          <a:bodyPr/>
          <a:lstStyle/>
          <a:p>
            <a:endParaRPr lang="en-GB" altLang="en-US" smtClean="0"/>
          </a:p>
        </p:txBody>
      </p:sp>
      <p:sp>
        <p:nvSpPr>
          <p:cNvPr id="178180"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CB57F46-A19E-48F2-9EAE-76C327D93C6F}" type="slidenum">
              <a:rPr lang="en-US" altLang="en-US" sz="1200" smtClean="0">
                <a:latin typeface="Times" pitchFamily="18" charset="0"/>
              </a:rPr>
              <a:pPr/>
              <a:t>85</a:t>
            </a:fld>
            <a:endParaRPr lang="en-US" altLang="en-US" sz="1200" smtClean="0">
              <a:latin typeface="Times" pitchFamily="18" charset="0"/>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CA96E27-4D78-4B04-831D-AC7CF0BAE4DA}" type="slidenum">
              <a:rPr lang="en-US" altLang="en-US" sz="1200" smtClean="0">
                <a:latin typeface="Times" pitchFamily="18" charset="0"/>
              </a:rPr>
              <a:pPr/>
              <a:t>86</a:t>
            </a:fld>
            <a:endParaRPr lang="en-US" altLang="en-US" sz="1200" smtClean="0">
              <a:latin typeface="Times" pitchFamily="18" charset="0"/>
            </a:endParaRPr>
          </a:p>
        </p:txBody>
      </p:sp>
      <p:sp>
        <p:nvSpPr>
          <p:cNvPr id="179203" name="Rectangle 2"/>
          <p:cNvSpPr>
            <a:spLocks noGrp="1" noRot="1" noChangeAspect="1" noChangeArrowheads="1" noTextEdit="1"/>
          </p:cNvSpPr>
          <p:nvPr>
            <p:ph type="sldImg"/>
          </p:nvPr>
        </p:nvSpPr>
        <p:spPr>
          <a:solidFill>
            <a:srgbClr val="FFFFFF"/>
          </a:solidFill>
          <a:ln/>
        </p:spPr>
      </p:sp>
      <p:sp>
        <p:nvSpPr>
          <p:cNvPr id="1792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p:txBody>
          <a:bodyPr/>
          <a:lstStyle/>
          <a:p>
            <a:pPr>
              <a:defRPr/>
            </a:pPr>
            <a:r>
              <a:rPr lang="en-GB" dirty="0" smtClean="0"/>
              <a:t>1960s – This was the peak in the number of adoption placements in the UK. These were usually relinquished babies, frequently by a single mother who saw this as her only option. </a:t>
            </a:r>
          </a:p>
          <a:p>
            <a:pPr>
              <a:buFont typeface="Arial" pitchFamily="34" charset="0"/>
              <a:buNone/>
              <a:defRPr/>
            </a:pPr>
            <a:r>
              <a:rPr lang="en-GB" dirty="0" smtClean="0"/>
              <a:t>Cousins and Morrison (2003) suggested the likely circumstances of the relinquishing mother:</a:t>
            </a:r>
          </a:p>
          <a:p>
            <a:pPr marL="0" indent="0">
              <a:buFont typeface="Arial" pitchFamily="34" charset="0"/>
              <a:buNone/>
              <a:defRPr/>
            </a:pPr>
            <a:r>
              <a:rPr lang="en-GB" dirty="0" smtClean="0"/>
              <a:t>- Mothers without family or community support – where cultural or religious reasons may lead to shame or stigma about the pregnancy -</a:t>
            </a:r>
            <a:r>
              <a:rPr lang="en-GB" baseline="0" dirty="0" smtClean="0"/>
              <a:t> this is still relevant today in some communities</a:t>
            </a:r>
            <a:endParaRPr lang="en-GB" dirty="0" smtClean="0"/>
          </a:p>
          <a:p>
            <a:pPr marL="0" indent="0">
              <a:buFont typeface="Arial" pitchFamily="34" charset="0"/>
              <a:buNone/>
              <a:defRPr/>
            </a:pPr>
            <a:r>
              <a:rPr lang="en-GB" dirty="0" smtClean="0"/>
              <a:t>- Teenage mothers under 16 still living with parents</a:t>
            </a:r>
          </a:p>
          <a:p>
            <a:pPr marL="0" indent="0">
              <a:buFont typeface="Arial" pitchFamily="34" charset="0"/>
              <a:buNone/>
              <a:defRPr/>
            </a:pPr>
            <a:r>
              <a:rPr lang="en-GB" dirty="0" smtClean="0"/>
              <a:t>- Young mothers</a:t>
            </a:r>
          </a:p>
          <a:p>
            <a:pPr marL="0" indent="0">
              <a:buFont typeface="Arial" pitchFamily="34" charset="0"/>
              <a:buNone/>
              <a:defRPr/>
            </a:pPr>
            <a:r>
              <a:rPr lang="en-GB" dirty="0" smtClean="0"/>
              <a:t>- Mothers with existing children who cannot cope with another child</a:t>
            </a:r>
          </a:p>
          <a:p>
            <a:pPr marL="0" indent="0">
              <a:buFont typeface="Arial" pitchFamily="34" charset="0"/>
              <a:buNone/>
              <a:defRPr/>
            </a:pPr>
            <a:r>
              <a:rPr lang="en-GB" dirty="0" smtClean="0"/>
              <a:t>- Mothers making a “life-choice decision”</a:t>
            </a:r>
          </a:p>
          <a:p>
            <a:pPr marL="0" indent="0">
              <a:buFont typeface="Arial" pitchFamily="34" charset="0"/>
              <a:buNone/>
              <a:defRPr/>
            </a:pPr>
            <a:endParaRPr lang="en-GB" dirty="0" smtClean="0"/>
          </a:p>
          <a:p>
            <a:pPr marL="0" indent="0">
              <a:buFont typeface="Arial" pitchFamily="34" charset="0"/>
              <a:buNone/>
              <a:defRPr/>
            </a:pPr>
            <a:r>
              <a:rPr lang="en-GB" dirty="0" smtClean="0"/>
              <a:t>Current cases could still include these situations and also include:</a:t>
            </a:r>
          </a:p>
          <a:p>
            <a:pPr marL="0" indent="0">
              <a:buFont typeface="Arial" pitchFamily="34" charset="0"/>
              <a:buNone/>
              <a:defRPr/>
            </a:pPr>
            <a:r>
              <a:rPr lang="en-GB" dirty="0" smtClean="0"/>
              <a:t>- Looked after young women who may choose to relinquish at birth or following a parent and child placement</a:t>
            </a:r>
          </a:p>
          <a:p>
            <a:pPr marL="0" indent="0">
              <a:buFont typeface="Arial" pitchFamily="34" charset="0"/>
              <a:buNone/>
              <a:defRPr/>
            </a:pPr>
            <a:r>
              <a:rPr lang="en-GB" dirty="0" smtClean="0"/>
              <a:t>- Women living in the UK from EU or other countries who want the child to remain in the UK</a:t>
            </a:r>
          </a:p>
          <a:p>
            <a:pPr marL="0" indent="0">
              <a:buFont typeface="Arial" pitchFamily="34" charset="0"/>
              <a:buNone/>
              <a:defRPr/>
            </a:pPr>
            <a:r>
              <a:rPr lang="en-GB" dirty="0" smtClean="0"/>
              <a:t>- Babies born following rape or incest</a:t>
            </a:r>
          </a:p>
          <a:p>
            <a:pPr>
              <a:defRPr/>
            </a:pPr>
            <a:endParaRPr lang="en-GB" dirty="0" smtClean="0"/>
          </a:p>
          <a:p>
            <a:pPr>
              <a:defRPr/>
            </a:pPr>
            <a:r>
              <a:rPr lang="en-GB" dirty="0" smtClean="0"/>
              <a:t>Family members also need to be considered as possible carers for the child.</a:t>
            </a:r>
          </a:p>
          <a:p>
            <a:pPr>
              <a:defRPr/>
            </a:pPr>
            <a:r>
              <a:rPr lang="en-GB" dirty="0" smtClean="0"/>
              <a:t>There will be a few instances where child protection concerns arise which can affect what happens next.</a:t>
            </a:r>
          </a:p>
          <a:p>
            <a:pPr>
              <a:defRPr/>
            </a:pPr>
            <a:endParaRPr lang="en-GB" dirty="0" smtClean="0"/>
          </a:p>
        </p:txBody>
      </p:sp>
      <p:sp>
        <p:nvSpPr>
          <p:cNvPr id="180228"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BC69DB84-2622-4800-8256-2E1A95200346}" type="slidenum">
              <a:rPr lang="en-US" altLang="en-US" sz="1200" smtClean="0">
                <a:latin typeface="Times" pitchFamily="18" charset="0"/>
              </a:rPr>
              <a:pPr/>
              <a:t>87</a:t>
            </a:fld>
            <a:endParaRPr lang="en-US" altLang="en-US" sz="1200" smtClean="0">
              <a:latin typeface="Times"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F7D94065-9218-45D6-8816-204E462E8264}" type="slidenum">
              <a:rPr lang="en-US" altLang="en-US" sz="1200" smtClean="0">
                <a:latin typeface="Times" pitchFamily="18" charset="0"/>
              </a:rPr>
              <a:pPr/>
              <a:t>12</a:t>
            </a:fld>
            <a:endParaRPr lang="en-US" altLang="en-US" sz="1200" smtClean="0">
              <a:latin typeface="Times" pitchFamily="18" charset="0"/>
            </a:endParaRPr>
          </a:p>
        </p:txBody>
      </p:sp>
      <p:sp>
        <p:nvSpPr>
          <p:cNvPr id="105475" name="Rectangle 2"/>
          <p:cNvSpPr>
            <a:spLocks noGrp="1" noRot="1" noChangeAspect="1" noChangeArrowheads="1" noTextEdit="1"/>
          </p:cNvSpPr>
          <p:nvPr>
            <p:ph type="sldImg"/>
          </p:nvPr>
        </p:nvSpPr>
        <p:spPr>
          <a:solidFill>
            <a:srgbClr val="FFFFFF"/>
          </a:solidFill>
          <a:ln/>
        </p:spPr>
      </p:sp>
      <p:sp>
        <p:nvSpPr>
          <p:cNvPr id="1054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GB" altLang="en-US" dirty="0"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p:txBody>
          <a:bodyPr/>
          <a:lstStyle/>
          <a:p>
            <a:pPr>
              <a:defRPr/>
            </a:pPr>
            <a:r>
              <a:rPr lang="en-GB" dirty="0" smtClean="0"/>
              <a:t>Counselling should include explaining the options for the child’s future care:</a:t>
            </a:r>
          </a:p>
          <a:p>
            <a:pPr marL="0" indent="0">
              <a:buFont typeface="Arial" pitchFamily="34" charset="0"/>
              <a:buNone/>
              <a:defRPr/>
            </a:pPr>
            <a:r>
              <a:rPr lang="en-GB" dirty="0" smtClean="0"/>
              <a:t>- staying with the parent/s</a:t>
            </a:r>
          </a:p>
          <a:p>
            <a:pPr marL="0" indent="0">
              <a:buFont typeface="Arial" pitchFamily="34" charset="0"/>
              <a:buNone/>
              <a:defRPr/>
            </a:pPr>
            <a:r>
              <a:rPr lang="en-GB" dirty="0" smtClean="0"/>
              <a:t>- being accommodated with parent and child foster carers, to support the mother to develop her parenting skills and confidence so that she is able to care for the child</a:t>
            </a:r>
          </a:p>
          <a:p>
            <a:pPr marL="0" indent="0">
              <a:buFont typeface="Arial" pitchFamily="34" charset="0"/>
              <a:buNone/>
              <a:defRPr/>
            </a:pPr>
            <a:r>
              <a:rPr lang="en-GB" dirty="0" smtClean="0"/>
              <a:t>- short-term foster care, with the aim of returning the child with support</a:t>
            </a:r>
          </a:p>
          <a:p>
            <a:pPr marL="0" indent="0">
              <a:buFont typeface="Arial" pitchFamily="34" charset="0"/>
              <a:buNone/>
              <a:defRPr/>
            </a:pPr>
            <a:r>
              <a:rPr lang="en-GB" dirty="0" smtClean="0"/>
              <a:t>- long-term placement within the child's wider family</a:t>
            </a:r>
          </a:p>
          <a:p>
            <a:pPr marL="0" indent="0">
              <a:buFont typeface="Arial" pitchFamily="34" charset="0"/>
              <a:buNone/>
              <a:defRPr/>
            </a:pPr>
            <a:r>
              <a:rPr lang="en-GB" dirty="0" smtClean="0"/>
              <a:t>- placement for adoption including the option of </a:t>
            </a:r>
            <a:r>
              <a:rPr lang="en-GB" dirty="0" err="1" smtClean="0"/>
              <a:t>FfA</a:t>
            </a:r>
            <a:r>
              <a:rPr lang="en-GB" dirty="0" smtClean="0"/>
              <a:t>/early permanence placement</a:t>
            </a:r>
          </a:p>
          <a:p>
            <a:pPr>
              <a:defRPr/>
            </a:pPr>
            <a:endParaRPr lang="en-GB" dirty="0" smtClean="0"/>
          </a:p>
          <a:p>
            <a:pPr>
              <a:defRPr/>
            </a:pPr>
            <a:r>
              <a:rPr lang="en-GB" dirty="0" smtClean="0"/>
              <a:t>The social worker needs to understand the parent’s journey:</a:t>
            </a:r>
          </a:p>
          <a:p>
            <a:pPr marL="0" indent="0">
              <a:buFont typeface="Arial" pitchFamily="34" charset="0"/>
              <a:buNone/>
              <a:defRPr/>
            </a:pPr>
            <a:r>
              <a:rPr lang="en-GB" dirty="0" smtClean="0"/>
              <a:t>- how and why the parents have concluded that they could not bring up this child themselves</a:t>
            </a:r>
          </a:p>
          <a:p>
            <a:pPr marL="0" indent="0">
              <a:buFont typeface="Arial" pitchFamily="34" charset="0"/>
              <a:buNone/>
              <a:defRPr/>
            </a:pPr>
            <a:r>
              <a:rPr lang="en-GB" dirty="0" smtClean="0"/>
              <a:t>- whether all possible options within the family network been explored and the conclusion reached about relinquishment</a:t>
            </a:r>
          </a:p>
          <a:p>
            <a:pPr marL="0" indent="0">
              <a:buFont typeface="Arial" pitchFamily="34" charset="0"/>
              <a:buNone/>
              <a:defRPr/>
            </a:pPr>
            <a:r>
              <a:rPr lang="en-GB" dirty="0" smtClean="0"/>
              <a:t>- the parents’ reasons for concluding that adoption is most likely to provide their child with a positive future, while recognising its lifelong implications</a:t>
            </a:r>
          </a:p>
          <a:p>
            <a:pPr marL="171450" indent="-171450">
              <a:buFont typeface="Arial" pitchFamily="34" charset="0"/>
              <a:buChar char="•"/>
              <a:defRPr/>
            </a:pPr>
            <a:endParaRPr lang="en-GB" dirty="0" smtClean="0"/>
          </a:p>
          <a:p>
            <a:pPr>
              <a:buFont typeface="Arial" pitchFamily="34" charset="0"/>
              <a:buNone/>
              <a:defRPr/>
            </a:pPr>
            <a:r>
              <a:rPr lang="en-GB" dirty="0" smtClean="0"/>
              <a:t>Where the agency knows the father’s identity and is satisfied it is appropriate to do so, the agency should also counsel him and any other person whom the agency considers relevant to the child, and it should ascertain their wishes and feelings (Adoption Statutory Guidance 2013)</a:t>
            </a:r>
          </a:p>
        </p:txBody>
      </p:sp>
      <p:sp>
        <p:nvSpPr>
          <p:cNvPr id="181252"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545DD66F-3523-495A-AF31-CAC4E8368F15}" type="slidenum">
              <a:rPr lang="en-US" altLang="en-US" sz="1200" smtClean="0">
                <a:latin typeface="Times" pitchFamily="18" charset="0"/>
              </a:rPr>
              <a:pPr/>
              <a:t>88</a:t>
            </a:fld>
            <a:endParaRPr lang="en-US" altLang="en-US" sz="1200" smtClean="0">
              <a:latin typeface="Times" pitchFamily="18" charset="0"/>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p:txBody>
          <a:bodyPr/>
          <a:lstStyle/>
          <a:p>
            <a:pPr>
              <a:defRPr/>
            </a:pPr>
            <a:r>
              <a:rPr lang="en-GB" dirty="0" smtClean="0"/>
              <a:t>Matching after formal consent:</a:t>
            </a:r>
          </a:p>
          <a:p>
            <a:pPr marL="0" indent="0">
              <a:buFont typeface="Arial" pitchFamily="34" charset="0"/>
              <a:buNone/>
              <a:defRPr/>
            </a:pPr>
            <a:r>
              <a:rPr lang="en-GB" dirty="0" smtClean="0"/>
              <a:t>- Ensure full information is provided to the early</a:t>
            </a:r>
            <a:r>
              <a:rPr lang="en-GB" baseline="0" dirty="0" smtClean="0"/>
              <a:t> permanence</a:t>
            </a:r>
            <a:r>
              <a:rPr lang="en-GB" dirty="0" smtClean="0"/>
              <a:t> carers/prospective adopters.</a:t>
            </a:r>
          </a:p>
          <a:p>
            <a:pPr marL="0" indent="0">
              <a:buFont typeface="Arial" pitchFamily="34" charset="0"/>
              <a:buNone/>
              <a:defRPr/>
            </a:pPr>
            <a:r>
              <a:rPr lang="en-GB" dirty="0" smtClean="0"/>
              <a:t>- Use of Life Appreciation Days, meeting medical advisers.</a:t>
            </a:r>
          </a:p>
          <a:p>
            <a:pPr marL="0" indent="0">
              <a:buFont typeface="Arial" pitchFamily="34" charset="0"/>
              <a:buNone/>
              <a:defRPr/>
            </a:pPr>
            <a:r>
              <a:rPr lang="en-GB" dirty="0" smtClean="0"/>
              <a:t>- Evidence of parenting capacity available from their early permanence care experience.</a:t>
            </a:r>
          </a:p>
          <a:p>
            <a:pPr marL="0" indent="0">
              <a:buFont typeface="Arial" pitchFamily="34" charset="0"/>
              <a:buNone/>
              <a:defRPr/>
            </a:pPr>
            <a:r>
              <a:rPr lang="en-GB" dirty="0" smtClean="0"/>
              <a:t>- Identify adoption support needs in both the short and longer term and where this can be accessed.</a:t>
            </a:r>
          </a:p>
          <a:p>
            <a:pPr>
              <a:defRPr/>
            </a:pPr>
            <a:endParaRPr lang="en-GB" dirty="0" smtClean="0"/>
          </a:p>
          <a:p>
            <a:pPr>
              <a:defRPr/>
            </a:pPr>
            <a:r>
              <a:rPr lang="en-GB" dirty="0" smtClean="0"/>
              <a:t>Match presented to adoption panel:</a:t>
            </a:r>
          </a:p>
          <a:p>
            <a:pPr marL="0" indent="0">
              <a:buFont typeface="Arial" pitchFamily="34" charset="0"/>
              <a:buNone/>
              <a:defRPr/>
            </a:pPr>
            <a:r>
              <a:rPr lang="en-GB" dirty="0" smtClean="0"/>
              <a:t>- Not a rubber stamping of the existing arrangement. </a:t>
            </a:r>
          </a:p>
          <a:p>
            <a:pPr marL="0" indent="0">
              <a:buFont typeface="Arial" pitchFamily="34" charset="0"/>
              <a:buNone/>
              <a:defRPr/>
            </a:pPr>
            <a:r>
              <a:rPr lang="en-GB" dirty="0" smtClean="0"/>
              <a:t>- Offers the opportunity to reflect on the family and the child’s experience during the placement. </a:t>
            </a:r>
          </a:p>
          <a:p>
            <a:pPr marL="0" indent="0">
              <a:buFont typeface="Arial" pitchFamily="34" charset="0"/>
              <a:buNone/>
              <a:defRPr/>
            </a:pPr>
            <a:r>
              <a:rPr lang="en-GB" dirty="0" smtClean="0"/>
              <a:t>- Look forward and ensure the longer term support issues have been considered and planned for. The panel can give advice on contact and adoption support.</a:t>
            </a:r>
          </a:p>
          <a:p>
            <a:pPr>
              <a:defRPr/>
            </a:pPr>
            <a:endParaRPr lang="en-GB" dirty="0" smtClean="0"/>
          </a:p>
        </p:txBody>
      </p:sp>
      <p:sp>
        <p:nvSpPr>
          <p:cNvPr id="182276"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41420E8F-288A-457F-B4B4-13077D44E486}" type="slidenum">
              <a:rPr lang="en-US" altLang="en-US" sz="1200" smtClean="0">
                <a:latin typeface="Times" pitchFamily="18" charset="0"/>
              </a:rPr>
              <a:pPr/>
              <a:t>89</a:t>
            </a:fld>
            <a:endParaRPr lang="en-US" altLang="en-US" sz="1200" smtClean="0">
              <a:latin typeface="Times" pitchFamily="18" charset="0"/>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p:spPr>
        <p:txBody>
          <a:bodyPr/>
          <a:lstStyle/>
          <a:p>
            <a:r>
              <a:rPr lang="en-GB" altLang="en-US" dirty="0" smtClean="0"/>
              <a:t>- There are the same benefits of consistency and security for the child. However, the parents in these instances are able to care for their child, although they have chosen not to do so. They might change their minds. </a:t>
            </a:r>
            <a:r>
              <a:rPr lang="en-GB" altLang="en-US" smtClean="0"/>
              <a:t>There </a:t>
            </a:r>
            <a:r>
              <a:rPr lang="en-GB" altLang="en-US" dirty="0" smtClean="0"/>
              <a:t>is therefore uncertainty for early permanence carers as the likelihood is that the child would return to their parent if they changed their mind.</a:t>
            </a:r>
          </a:p>
        </p:txBody>
      </p:sp>
      <p:sp>
        <p:nvSpPr>
          <p:cNvPr id="183300" name="Slide Number Placeholder 3"/>
          <p:cNvSpPr>
            <a:spLocks noGrp="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9B3997E6-86EE-4EEE-92F0-94F508CEFA4A}" type="slidenum">
              <a:rPr lang="en-US" altLang="en-US" sz="1200" smtClean="0">
                <a:latin typeface="Times" pitchFamily="18" charset="0"/>
              </a:rPr>
              <a:pPr/>
              <a:t>90</a:t>
            </a:fld>
            <a:endParaRPr lang="en-US" altLang="en-US" sz="1200" smtClean="0">
              <a:latin typeface="Times" pitchFamily="18" charset="0"/>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72FCAC0F-C025-4E14-B738-5059D07DEF44}" type="slidenum">
              <a:rPr lang="en-US" altLang="en-US" sz="1200" smtClean="0">
                <a:latin typeface="Times" pitchFamily="18" charset="0"/>
              </a:rPr>
              <a:pPr/>
              <a:t>91</a:t>
            </a:fld>
            <a:endParaRPr lang="en-US" altLang="en-US" sz="1200" smtClean="0">
              <a:latin typeface="Times" pitchFamily="18" charset="0"/>
            </a:endParaRPr>
          </a:p>
        </p:txBody>
      </p:sp>
      <p:sp>
        <p:nvSpPr>
          <p:cNvPr id="184323"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p:txBody>
          <a:bodyPr/>
          <a:lstStyle/>
          <a:p>
            <a:pPr>
              <a:defRPr/>
            </a:pPr>
            <a:r>
              <a:rPr lang="en-GB" dirty="0" smtClean="0"/>
              <a:t>- Counselling of birth mother/parents prior to and following birth ensures a full understanding of the parent’s story and their decision to relinquish the child. </a:t>
            </a:r>
          </a:p>
          <a:p>
            <a:pPr>
              <a:defRPr/>
            </a:pPr>
            <a:r>
              <a:rPr lang="en-GB" dirty="0" smtClean="0"/>
              <a:t>- If information about the father or other family members is not shared or permission is not given to contact them, the local authority will need to make a decision about whether to seek direction from the court on whether contact should be made against the mother’s wishes.</a:t>
            </a:r>
          </a:p>
          <a:p>
            <a:pPr>
              <a:defRPr/>
            </a:pPr>
            <a:r>
              <a:rPr lang="en-GB" dirty="0" smtClean="0"/>
              <a:t>- Parents may well want to meet the carers to know that their child will be safe and well cared for, but there are also instances where they refuse any contact.</a:t>
            </a:r>
          </a:p>
          <a:p>
            <a:pPr>
              <a:defRPr/>
            </a:pPr>
            <a:endParaRPr lang="en-GB" dirty="0" smtClean="0"/>
          </a:p>
          <a:p>
            <a:pPr>
              <a:defRPr/>
            </a:pPr>
            <a:r>
              <a:rPr lang="en-GB" dirty="0" smtClean="0"/>
              <a:t>Contact: At the heart of the plan must be consideration of the infant’s needs for a secure attachment and predictable routines. </a:t>
            </a:r>
          </a:p>
          <a:p>
            <a:pPr>
              <a:defRPr/>
            </a:pPr>
            <a:endParaRPr lang="en-GB" dirty="0" smtClean="0"/>
          </a:p>
          <a:p>
            <a:pPr marL="171450" indent="-171450">
              <a:buFont typeface="Arial" pitchFamily="34" charset="0"/>
              <a:buChar char="•"/>
              <a:defRPr/>
            </a:pPr>
            <a:r>
              <a:rPr lang="en-GB" b="1" dirty="0" smtClean="0"/>
              <a:t>Settling-in time –</a:t>
            </a:r>
            <a:r>
              <a:rPr lang="en-GB" dirty="0" smtClean="0"/>
              <a:t> ideally, a period of time to settle into their new placement with their carers before the first contact visit takes place.</a:t>
            </a:r>
          </a:p>
          <a:p>
            <a:pPr marL="171450" indent="-171450">
              <a:buFont typeface="Arial" pitchFamily="34" charset="0"/>
              <a:buChar char="•"/>
              <a:defRPr/>
            </a:pPr>
            <a:r>
              <a:rPr lang="en-GB" b="1" dirty="0" smtClean="0"/>
              <a:t>The needs of the parents and other family members </a:t>
            </a:r>
            <a:r>
              <a:rPr lang="en-GB" dirty="0" smtClean="0"/>
              <a:t>– practical and emotional impact of contact.</a:t>
            </a:r>
          </a:p>
          <a:p>
            <a:pPr marL="171450" indent="-171450">
              <a:buFont typeface="Arial" pitchFamily="34" charset="0"/>
              <a:buChar char="•"/>
              <a:defRPr/>
            </a:pPr>
            <a:r>
              <a:rPr lang="en-GB" b="1" dirty="0" smtClean="0"/>
              <a:t>The involvement of </a:t>
            </a:r>
            <a:r>
              <a:rPr lang="en-GB" b="1" dirty="0" err="1" smtClean="0"/>
              <a:t>FfA</a:t>
            </a:r>
            <a:r>
              <a:rPr lang="en-GB" b="1" dirty="0" smtClean="0"/>
              <a:t> carers </a:t>
            </a:r>
            <a:r>
              <a:rPr lang="en-GB" dirty="0" smtClean="0"/>
              <a:t>– involvement in transport, handover to parents, risk assessment.</a:t>
            </a:r>
          </a:p>
          <a:p>
            <a:pPr marL="171450" indent="-171450">
              <a:buFont typeface="Arial" pitchFamily="34" charset="0"/>
              <a:buChar char="•"/>
              <a:defRPr/>
            </a:pPr>
            <a:r>
              <a:rPr lang="en-GB" b="1" dirty="0" smtClean="0"/>
              <a:t>Venue </a:t>
            </a:r>
            <a:r>
              <a:rPr lang="en-GB" dirty="0" smtClean="0"/>
              <a:t>– safe, appropriate facilities, workers available for handover, confidentiality.</a:t>
            </a:r>
          </a:p>
          <a:p>
            <a:pPr marL="171450" indent="-171450">
              <a:buFont typeface="Arial" pitchFamily="34" charset="0"/>
              <a:buChar char="•"/>
              <a:defRPr/>
            </a:pPr>
            <a:r>
              <a:rPr lang="en-GB" b="1" dirty="0" smtClean="0"/>
              <a:t>Supervision </a:t>
            </a:r>
            <a:r>
              <a:rPr lang="en-GB" dirty="0" smtClean="0"/>
              <a:t>– consistency, skilled and experienced supervisors</a:t>
            </a:r>
          </a:p>
          <a:p>
            <a:pPr marL="171450" indent="-171450">
              <a:buFont typeface="Arial" pitchFamily="34" charset="0"/>
              <a:buChar char="•"/>
              <a:defRPr/>
            </a:pPr>
            <a:endParaRPr lang="en-GB" dirty="0" smtClean="0"/>
          </a:p>
          <a:p>
            <a:pPr>
              <a:buFont typeface="Arial" pitchFamily="34" charset="0"/>
              <a:buNone/>
              <a:defRPr/>
            </a:pPr>
            <a:r>
              <a:rPr lang="en-GB" dirty="0" smtClean="0"/>
              <a:t>Life story work – it can still be a hard story to tell to help the child understand why their parent chose to give them up – some adopted adults have struggled with the sense of being unwanted.</a:t>
            </a: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02960C7-AA30-4D0B-9E9A-41581BED26EB}" type="slidenum">
              <a:rPr lang="en-US" altLang="en-US" smtClean="0"/>
              <a:pPr>
                <a:defRPr/>
              </a:pPr>
              <a:t>92</a:t>
            </a:fld>
            <a:endParaRPr lang="en-US" altLang="en-US"/>
          </a:p>
        </p:txBody>
      </p:sp>
    </p:spTree>
    <p:extLst>
      <p:ext uri="{BB962C8B-B14F-4D97-AF65-F5344CB8AC3E}">
        <p14:creationId xmlns:p14="http://schemas.microsoft.com/office/powerpoint/2010/main" val="376395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fld id="{085E632E-ADED-4A0B-9F38-6226B162A95B}" type="slidenum">
              <a:rPr lang="en-US" altLang="en-US" sz="1200" smtClean="0">
                <a:latin typeface="Times" pitchFamily="18" charset="0"/>
              </a:rPr>
              <a:pPr/>
              <a:t>13</a:t>
            </a:fld>
            <a:endParaRPr lang="en-US" altLang="en-US" sz="1200" smtClean="0">
              <a:latin typeface="Times" pitchFamily="1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p:spPr>
        <p:txBody>
          <a:bodyPr/>
          <a:lstStyle/>
          <a:p>
            <a:pPr eaLnBrk="1" hangingPunct="1"/>
            <a:r>
              <a:rPr lang="en-GB" altLang="en-US" dirty="0" smtClean="0"/>
              <a:t>- This slide summarises discussion after you will have had after drawing/going through the timeline of court proceedings.</a:t>
            </a:r>
          </a:p>
          <a:p>
            <a:pPr eaLnBrk="1" hangingPunct="1"/>
            <a:endParaRPr lang="en-GB" altLang="en-US" dirty="0" smtClean="0"/>
          </a:p>
          <a:p>
            <a:pPr eaLnBrk="1" hangingPunct="1"/>
            <a:r>
              <a:rPr lang="en-GB" altLang="en-US" dirty="0" smtClean="0"/>
              <a:t>- It is an opportunity to clarify participants’ understanding and for them to see it in writing.</a:t>
            </a:r>
          </a:p>
          <a:p>
            <a:pPr eaLnBrk="1" hangingPunct="1"/>
            <a:endParaRPr lang="en-GB"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A1000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A1000E"/>
              </a:solidFill>
            </a:endParaRPr>
          </a:p>
        </p:txBody>
      </p:sp>
      <p:pic>
        <p:nvPicPr>
          <p:cNvPr id="15" name="Picture 14" descr="children275-for-ppt-slide3.png"/>
          <p:cNvPicPr>
            <a:picLocks noChangeAspect="1"/>
          </p:cNvPicPr>
          <p:nvPr userDrawn="1"/>
        </p:nvPicPr>
        <p:blipFill>
          <a:blip r:embed="rId2" cstate="email"/>
          <a:srcRect l="3727" r="21733"/>
          <a:stretch>
            <a:fillRect/>
          </a:stretch>
        </p:blipFill>
        <p:spPr>
          <a:xfrm>
            <a:off x="0" y="1200313"/>
            <a:ext cx="9144000" cy="5276687"/>
          </a:xfrm>
          <a:prstGeom prst="rect">
            <a:avLst/>
          </a:prstGeom>
          <a:noFill/>
          <a:ln w="9525">
            <a:noFill/>
            <a:miter lim="800000"/>
            <a:headEnd/>
            <a:tailEnd/>
          </a:ln>
        </p:spPr>
      </p:pic>
      <p:sp>
        <p:nvSpPr>
          <p:cNvPr id="4" name="Date Placeholder 3"/>
          <p:cNvSpPr>
            <a:spLocks noGrp="1"/>
          </p:cNvSpPr>
          <p:nvPr>
            <p:ph type="dt" sz="half" idx="10"/>
          </p:nvPr>
        </p:nvSpPr>
        <p:spPr/>
        <p:txBody>
          <a:bodyPr/>
          <a:lstStyle>
            <a:lvl1pPr>
              <a:defRPr>
                <a:solidFill>
                  <a:schemeClr val="bg2"/>
                </a:solidFill>
              </a:defRPr>
            </a:lvl1pPr>
          </a:lstStyle>
          <a:p>
            <a:fld id="{32A09CC4-0642-4DA6-AE74-525532F0FA7A}" type="datetime1">
              <a:rPr lang="en-GB" smtClean="0"/>
              <a:pPr/>
              <a:t>02/08/2019</a:t>
            </a:fld>
            <a:endParaRPr lang="en-GB" dirty="0"/>
          </a:p>
        </p:txBody>
      </p:sp>
      <p:sp>
        <p:nvSpPr>
          <p:cNvPr id="5" name="Footer Placeholder 4"/>
          <p:cNvSpPr>
            <a:spLocks noGrp="1"/>
          </p:cNvSpPr>
          <p:nvPr>
            <p:ph type="ftr" sz="quarter" idx="11"/>
          </p:nvPr>
        </p:nvSpPr>
        <p:spPr/>
        <p:txBody>
          <a:bodyPr/>
          <a:lstStyle>
            <a:lvl1pPr>
              <a:defRPr sz="1050">
                <a:solidFill>
                  <a:schemeClr val="bg2"/>
                </a:solidFill>
              </a:defRPr>
            </a:lvl1pPr>
          </a:lstStyle>
          <a:p>
            <a:r>
              <a:rPr lang="en-GB">
                <a:solidFill>
                  <a:schemeClr val="bg1"/>
                </a:solidFill>
              </a:rPr>
              <a:t>Part of the Coram group of charities, registered charity no. 312278.</a:t>
            </a:r>
            <a:endParaRPr lang="en-GB" dirty="0">
              <a:solidFill>
                <a:schemeClr val="bg1"/>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735F246E-199D-4CE0-9B2E-6F6B2F71E2C8}" type="slidenum">
              <a:rPr lang="en-GB" smtClean="0"/>
              <a:t>‹#›</a:t>
            </a:fld>
            <a:endParaRPr lang="en-GB" dirty="0"/>
          </a:p>
        </p:txBody>
      </p:sp>
      <p:sp>
        <p:nvSpPr>
          <p:cNvPr id="2" name="Title 1"/>
          <p:cNvSpPr>
            <a:spLocks noGrp="1"/>
          </p:cNvSpPr>
          <p:nvPr>
            <p:ph type="ctrTitle"/>
          </p:nvPr>
        </p:nvSpPr>
        <p:spPr>
          <a:xfrm>
            <a:off x="609600" y="2130425"/>
            <a:ext cx="8077200" cy="1470025"/>
          </a:xfrm>
        </p:spPr>
        <p:txBody>
          <a:bodyPr anchor="b"/>
          <a:lstStyle>
            <a:lvl1pPr>
              <a:defRPr sz="4400">
                <a:solidFill>
                  <a:schemeClr val="bg1"/>
                </a:solidFill>
              </a:defRPr>
            </a:lvl1pPr>
          </a:lstStyle>
          <a:p>
            <a:r>
              <a:rPr lang="en-GB" dirty="0"/>
              <a:t>Click to edit Master title style</a:t>
            </a:r>
          </a:p>
        </p:txBody>
      </p:sp>
      <p:sp>
        <p:nvSpPr>
          <p:cNvPr id="3" name="Subtitle 2"/>
          <p:cNvSpPr>
            <a:spLocks noGrp="1"/>
          </p:cNvSpPr>
          <p:nvPr>
            <p:ph type="subTitle" idx="1"/>
          </p:nvPr>
        </p:nvSpPr>
        <p:spPr>
          <a:xfrm>
            <a:off x="609600" y="3672458"/>
            <a:ext cx="7391400" cy="620638"/>
          </a:xfrm>
        </p:spPr>
        <p:txBody>
          <a:bodyPr/>
          <a:lstStyle>
            <a:lvl1pPr marL="0" indent="0" algn="l">
              <a:buNone/>
              <a:defRPr lang="en-GB" sz="3200" b="0" i="0" kern="1200" dirty="0">
                <a:solidFill>
                  <a:schemeClr val="bg1"/>
                </a:solidFill>
                <a:latin typeface="Arial"/>
                <a:ea typeface="ヒラギノ角ゴ Pro W3" pitchFamily="-108" charset="-128"/>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17" name="Text Placeholder 16"/>
          <p:cNvSpPr>
            <a:spLocks noGrp="1"/>
          </p:cNvSpPr>
          <p:nvPr>
            <p:ph type="body" sz="quarter" idx="13"/>
          </p:nvPr>
        </p:nvSpPr>
        <p:spPr>
          <a:xfrm>
            <a:off x="609600" y="4581525"/>
            <a:ext cx="7491413" cy="576263"/>
          </a:xfrm>
        </p:spPr>
        <p:txBody>
          <a:bodyPr/>
          <a:lstStyle>
            <a:lvl1pPr marL="0" indent="0" algn="l">
              <a:buNone/>
              <a:defRPr sz="2000" b="0" i="0">
                <a:solidFill>
                  <a:schemeClr val="bg2"/>
                </a:solidFill>
              </a:defRPr>
            </a:lvl1pPr>
          </a:lstStyle>
          <a:p>
            <a:pPr lvl="0"/>
            <a:r>
              <a:rPr lang="en-US" dirty="0"/>
              <a:t>Click to edit Master text styles</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1928" y="414824"/>
            <a:ext cx="3312000" cy="4250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12" name="Picture Placeholder 2"/>
          <p:cNvSpPr>
            <a:spLocks noGrp="1"/>
          </p:cNvSpPr>
          <p:nvPr>
            <p:ph type="pic" idx="1"/>
          </p:nvPr>
        </p:nvSpPr>
        <p:spPr>
          <a:xfrm>
            <a:off x="0" y="1066800"/>
            <a:ext cx="9144000" cy="5791200"/>
          </a:xfrm>
          <a:noFill/>
          <a:ln w="9525">
            <a:noFill/>
            <a:miter lim="800000"/>
            <a:headEnd/>
            <a:tailEnd/>
          </a:ln>
        </p:spPr>
        <p:txBody>
          <a:bodyPr vert="horz" wrap="square" lIns="91440" tIns="45720" rIns="91440" bIns="45720" numCol="1" anchor="t" anchorCtr="0" compatLnSpc="1">
            <a:prstTxWarp prst="textNoShape">
              <a:avLst/>
            </a:prstTxWarp>
          </a:bodyPr>
          <a:lstStyle>
            <a:lvl1pPr>
              <a:defRPr lang="en-GB" sz="1400" noProof="0" smtClean="0">
                <a:solidFill>
                  <a:srgbClr val="616060"/>
                </a:solidFill>
              </a:defRPr>
            </a:lvl1pPr>
          </a:lstStyle>
          <a:p>
            <a:pPr marL="0" lvl="0" indent="0">
              <a:buNone/>
            </a:pPr>
            <a:endParaRPr lang="en-GB" noProof="0" dirty="0"/>
          </a:p>
        </p:txBody>
      </p:sp>
      <p:sp>
        <p:nvSpPr>
          <p:cNvPr id="2" name="Title 1"/>
          <p:cNvSpPr>
            <a:spLocks noGrp="1"/>
          </p:cNvSpPr>
          <p:nvPr>
            <p:ph type="title"/>
          </p:nvPr>
        </p:nvSpPr>
        <p:spPr>
          <a:xfrm>
            <a:off x="6057900" y="1752600"/>
            <a:ext cx="2819400" cy="566738"/>
          </a:xfrm>
        </p:spPr>
        <p:txBody>
          <a:bodyPr anchor="b"/>
          <a:lstStyle>
            <a:lvl1pPr algn="l">
              <a:defRPr sz="2000" b="1">
                <a:solidFill>
                  <a:srgbClr val="FFFFFF"/>
                </a:solidFill>
              </a:defRPr>
            </a:lvl1pPr>
          </a:lstStyle>
          <a:p>
            <a:r>
              <a:rPr lang="en-GB" dirty="0"/>
              <a:t>Click to edit Master title style</a:t>
            </a:r>
          </a:p>
        </p:txBody>
      </p:sp>
      <p:sp>
        <p:nvSpPr>
          <p:cNvPr id="4" name="Text Placeholder 3"/>
          <p:cNvSpPr>
            <a:spLocks noGrp="1"/>
          </p:cNvSpPr>
          <p:nvPr>
            <p:ph type="body" sz="half" idx="2"/>
          </p:nvPr>
        </p:nvSpPr>
        <p:spPr>
          <a:xfrm>
            <a:off x="6057900" y="2319338"/>
            <a:ext cx="2819400" cy="423862"/>
          </a:xfrm>
        </p:spPr>
        <p:txBody>
          <a:bodyPr/>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fld id="{057EB8FF-10F3-43F0-86FD-E93F333C7CF4}" type="datetime1">
              <a:rPr lang="en-GB"/>
              <a:pPr/>
              <a:t>02/08/2019</a:t>
            </a:fld>
            <a:endParaRPr lang="en-GB"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1AEFF22-1D9B-418D-B9A8-409F4AD027CA}" type="slidenum">
              <a:rPr lang="en-GB"/>
              <a:pPr/>
              <a:t>‹#›</a:t>
            </a:fld>
            <a:endParaRPr lang="en-GB" dirty="0"/>
          </a:p>
        </p:txBody>
      </p:sp>
      <p:sp>
        <p:nvSpPr>
          <p:cNvPr id="11" name="Text Placeholder 3"/>
          <p:cNvSpPr>
            <a:spLocks noGrp="1"/>
          </p:cNvSpPr>
          <p:nvPr>
            <p:ph type="body" sz="half" idx="13" hasCustomPrompt="1"/>
          </p:nvPr>
        </p:nvSpPr>
        <p:spPr>
          <a:xfrm>
            <a:off x="5940152" y="5595938"/>
            <a:ext cx="2937148" cy="423862"/>
          </a:xfrm>
          <a:noFill/>
          <a:ln w="9525">
            <a:noFill/>
            <a:miter lim="800000"/>
            <a:headEnd/>
            <a:tailEnd/>
          </a:ln>
        </p:spPr>
        <p:txBody>
          <a:bodyPr vert="horz" wrap="square" lIns="91440" tIns="45720" rIns="91440" bIns="45720" numCol="1" anchor="t" anchorCtr="0" compatLnSpc="1">
            <a:prstTxWarp prst="textNoShape">
              <a:avLst/>
            </a:prstTxWarp>
          </a:bodyPr>
          <a:lstStyle>
            <a:lvl1pPr>
              <a:defRPr lang="en-GB" sz="1400" dirty="0" smtClean="0">
                <a:solidFill>
                  <a:srgbClr val="616060"/>
                </a:solidFill>
              </a:defRPr>
            </a:lvl1pPr>
          </a:lstStyle>
          <a:p>
            <a:pPr marL="0" lvl="0" indent="0">
              <a:buNone/>
            </a:pPr>
            <a:r>
              <a:rPr lang="en-GB" dirty="0"/>
              <a:t>Name Click to edit Master text styles</a:t>
            </a:r>
          </a:p>
        </p:txBody>
      </p:sp>
      <p:sp>
        <p:nvSpPr>
          <p:cNvPr id="14" name="Text Placeholder 3"/>
          <p:cNvSpPr>
            <a:spLocks noGrp="1"/>
          </p:cNvSpPr>
          <p:nvPr>
            <p:ph type="body" sz="half" idx="14" hasCustomPrompt="1"/>
          </p:nvPr>
        </p:nvSpPr>
        <p:spPr>
          <a:xfrm>
            <a:off x="5796136" y="4419600"/>
            <a:ext cx="3081164" cy="1100138"/>
          </a:xfrm>
        </p:spPr>
        <p:txBody>
          <a:bodyPr anchor="b"/>
          <a:lstStyle>
            <a:lvl1pPr marL="90000" indent="-90000">
              <a:buNone/>
              <a:defRPr sz="2400" i="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“Quote 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p>
        </p:txBody>
      </p:sp>
      <p:sp>
        <p:nvSpPr>
          <p:cNvPr id="3" name="Vertical Text Placeholder 2"/>
          <p:cNvSpPr>
            <a:spLocks noGrp="1"/>
          </p:cNvSpPr>
          <p:nvPr>
            <p:ph type="body" orient="vert" idx="1"/>
          </p:nvPr>
        </p:nvSpPr>
        <p:spPr>
          <a:xfrm>
            <a:off x="609600" y="2708920"/>
            <a:ext cx="8077200" cy="3417243"/>
          </a:xfrm>
        </p:spPr>
        <p:txBody>
          <a:bodyPr vert="eaVert"/>
          <a:lstStyle>
            <a:lvl2pPr>
              <a:defRPr>
                <a:solidFill>
                  <a:schemeClr val="accent1"/>
                </a:solidFill>
              </a:defRPr>
            </a:lvl2pPr>
            <a:lvl4pPr marL="1095375" indent="-342900">
              <a:defRPr/>
            </a:lvl4pPr>
            <a:lvl5pPr marL="1095375" indent="-342900">
              <a:defRPr/>
            </a:lvl5pPr>
            <a:lvl6pPr>
              <a:defRPr lang="en-GB" sz="2000" kern="1200" dirty="0">
                <a:solidFill>
                  <a:srgbClr val="747374"/>
                </a:solidFill>
                <a:latin typeface="+mn-lt"/>
                <a:ea typeface="+mn-ea"/>
                <a:cs typeface="+mn-cs"/>
              </a:defRPr>
            </a:lvl6pPr>
          </a:lstStyle>
          <a:p>
            <a:pPr lvl="0"/>
            <a:r>
              <a:rPr lang="en-GB" dirty="0"/>
              <a:t>Click to edit Master text styles</a:t>
            </a:r>
          </a:p>
          <a:p>
            <a:pPr lvl="1"/>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4" name="Date Placeholder 3"/>
          <p:cNvSpPr>
            <a:spLocks noGrp="1"/>
          </p:cNvSpPr>
          <p:nvPr>
            <p:ph type="dt" sz="half" idx="10"/>
          </p:nvPr>
        </p:nvSpPr>
        <p:spPr/>
        <p:txBody>
          <a:bodyPr/>
          <a:lstStyle>
            <a:lvl1pPr>
              <a:defRPr/>
            </a:lvl1pPr>
          </a:lstStyle>
          <a:p>
            <a:fld id="{361CC2CA-81CC-47C6-A124-D84AEEEBABE8}" type="datetime1">
              <a:rPr lang="en-GB"/>
              <a:pPr/>
              <a:t>02/08/2019</a:t>
            </a:fld>
            <a:endParaRPr lang="en-GB"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EBF308C-9E88-4569-BAB7-199986670BAB}" type="slidenum">
              <a:rPr lang="en-GB"/>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68760"/>
            <a:ext cx="2057400" cy="4857403"/>
          </a:xfrm>
        </p:spPr>
        <p:txBody>
          <a:bodyPr vert="eaVert"/>
          <a:lstStyle/>
          <a:p>
            <a:r>
              <a:rPr lang="en-GB" dirty="0"/>
              <a:t>Click to edit Master title style</a:t>
            </a:r>
          </a:p>
        </p:txBody>
      </p:sp>
      <p:sp>
        <p:nvSpPr>
          <p:cNvPr id="3" name="Vertical Text Placeholder 2"/>
          <p:cNvSpPr>
            <a:spLocks noGrp="1"/>
          </p:cNvSpPr>
          <p:nvPr>
            <p:ph type="body" orient="vert" idx="1"/>
          </p:nvPr>
        </p:nvSpPr>
        <p:spPr>
          <a:xfrm>
            <a:off x="1524000" y="1268760"/>
            <a:ext cx="4953000" cy="4857403"/>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5"/>
            <a:r>
              <a:rPr lang="en-GB" dirty="0"/>
              <a:t>Fifth level</a:t>
            </a:r>
          </a:p>
        </p:txBody>
      </p:sp>
      <p:sp>
        <p:nvSpPr>
          <p:cNvPr id="4" name="Date Placeholder 3"/>
          <p:cNvSpPr>
            <a:spLocks noGrp="1"/>
          </p:cNvSpPr>
          <p:nvPr>
            <p:ph type="dt" sz="half" idx="10"/>
          </p:nvPr>
        </p:nvSpPr>
        <p:spPr/>
        <p:txBody>
          <a:bodyPr/>
          <a:lstStyle>
            <a:lvl1pPr>
              <a:defRPr/>
            </a:lvl1pPr>
          </a:lstStyle>
          <a:p>
            <a:fld id="{949B9F72-5DDD-4E7C-9CDC-4102CC05F66A}" type="datetime1">
              <a:rPr lang="en-GB"/>
              <a:pPr/>
              <a:t>02/08/2019</a:t>
            </a:fld>
            <a:endParaRPr lang="en-GB"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D00ED3C-7726-4830-AFFB-027FA596B97B}" type="slidenum">
              <a:rPr lang="en-GB"/>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28D6DB5-9DBB-4F8B-B43B-367317A28FEF}" type="datetime1">
              <a:rPr lang="en-GB"/>
              <a:pPr>
                <a:defRPr/>
              </a:pPr>
              <a:t>02/08/2019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F4AA1B-B191-4479-A872-7C64E3358727}" type="slidenum">
              <a:rPr lang="en-GB" altLang="en-US"/>
              <a:pPr>
                <a:defRPr/>
              </a:pPr>
              <a:t>‹#›</a:t>
            </a:fld>
            <a:endParaRPr lang="en-GB" altLang="en-US"/>
          </a:p>
        </p:txBody>
      </p:sp>
    </p:spTree>
    <p:extLst>
      <p:ext uri="{BB962C8B-B14F-4D97-AF65-F5344CB8AC3E}">
        <p14:creationId xmlns:p14="http://schemas.microsoft.com/office/powerpoint/2010/main" val="279495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077200" cy="1143000"/>
          </a:xfrm>
        </p:spPr>
        <p:txBody>
          <a:bodyPr/>
          <a:lstStyle>
            <a:lvl1pPr>
              <a:defRPr lang="en-GB" sz="3600" kern="1200" dirty="0">
                <a:solidFill>
                  <a:srgbClr val="B70005"/>
                </a:solidFill>
                <a:latin typeface="TradeGothic Light" charset="0"/>
                <a:ea typeface="+mn-ea"/>
                <a:cs typeface="+mn-cs"/>
              </a:defRPr>
            </a:lvl1pPr>
          </a:lstStyle>
          <a:p>
            <a:r>
              <a:rPr lang="en-GB" dirty="0"/>
              <a:t>Click to edit Master title style</a:t>
            </a:r>
          </a:p>
        </p:txBody>
      </p:sp>
      <p:sp>
        <p:nvSpPr>
          <p:cNvPr id="3" name="Content Placeholder 2"/>
          <p:cNvSpPr>
            <a:spLocks noGrp="1"/>
          </p:cNvSpPr>
          <p:nvPr>
            <p:ph idx="1"/>
          </p:nvPr>
        </p:nvSpPr>
        <p:spPr>
          <a:xfrm>
            <a:off x="539552" y="2492896"/>
            <a:ext cx="8077200" cy="3561259"/>
          </a:xfrm>
        </p:spPr>
        <p:txBody>
          <a:bodyPr/>
          <a:lstStyle>
            <a:lvl1pPr>
              <a:defRPr sz="2600">
                <a:solidFill>
                  <a:srgbClr val="747374"/>
                </a:solidFill>
              </a:defRPr>
            </a:lvl1pPr>
            <a:lvl2pPr>
              <a:defRPr>
                <a:solidFill>
                  <a:srgbClr val="747374"/>
                </a:solidFill>
              </a:defRPr>
            </a:lvl2pPr>
            <a:lvl3pPr marL="719138" indent="-269875">
              <a:tabLst>
                <a:tab pos="720725" algn="l"/>
              </a:tabLst>
              <a:defRPr>
                <a:solidFill>
                  <a:srgbClr val="747374"/>
                </a:solidFill>
              </a:defRPr>
            </a:lvl3pPr>
            <a:lvl6pPr marL="1076325" indent="-323850">
              <a:buFont typeface="Arial" panose="020B0604020202020204" pitchFamily="34" charset="0"/>
              <a:buChar char="−"/>
              <a:tabLst>
                <a:tab pos="1076325" algn="l"/>
              </a:tabLst>
              <a:defRPr>
                <a:solidFill>
                  <a:srgbClr val="747374"/>
                </a:solidFill>
              </a:defRPr>
            </a:lvl6pPr>
          </a:lstStyle>
          <a:p>
            <a:pPr lvl="0"/>
            <a:r>
              <a:rPr lang="en-GB" dirty="0"/>
              <a:t>Click to edit Master text styles</a:t>
            </a:r>
          </a:p>
          <a:p>
            <a:pPr lvl="1"/>
            <a:r>
              <a:rPr lang="en-GB" dirty="0"/>
              <a:t>Second level</a:t>
            </a:r>
          </a:p>
          <a:p>
            <a:pPr lvl="2"/>
            <a:r>
              <a:rPr lang="en-GB" dirty="0"/>
              <a:t>Third level</a:t>
            </a:r>
          </a:p>
          <a:p>
            <a:pPr lvl="5"/>
            <a:r>
              <a:rPr lang="en-GB" dirty="0"/>
              <a:t>Fourth level</a:t>
            </a:r>
          </a:p>
          <a:p>
            <a:pPr lvl="5"/>
            <a:r>
              <a:rPr lang="en-GB" dirty="0"/>
              <a:t>Fifth level</a:t>
            </a:r>
          </a:p>
        </p:txBody>
      </p:sp>
      <p:sp>
        <p:nvSpPr>
          <p:cNvPr id="4" name="Date Placeholder 3"/>
          <p:cNvSpPr>
            <a:spLocks noGrp="1"/>
          </p:cNvSpPr>
          <p:nvPr>
            <p:ph type="dt" sz="half" idx="10"/>
          </p:nvPr>
        </p:nvSpPr>
        <p:spPr/>
        <p:txBody>
          <a:bodyPr/>
          <a:lstStyle>
            <a:lvl1pPr>
              <a:defRPr/>
            </a:lvl1pPr>
          </a:lstStyle>
          <a:p>
            <a:fld id="{374F29C9-D8ED-4F78-88CA-313991CB5B47}" type="datetime1">
              <a:rPr lang="en-GB"/>
              <a:pPr/>
              <a:t>02/08/2019</a:t>
            </a:fld>
            <a:endParaRPr lang="en-GB"/>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DAA2597-EC2C-4EA7-868C-F1ECE05B25F9}"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userDrawn="1"/>
        </p:nvSpPr>
        <p:spPr>
          <a:xfrm>
            <a:off x="0" y="0"/>
            <a:ext cx="9180512" cy="6858000"/>
          </a:xfrm>
          <a:prstGeom prst="rect">
            <a:avLst/>
          </a:prstGeom>
          <a:solidFill>
            <a:srgbClr val="A1000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A1000E"/>
              </a:solidFill>
            </a:endParaRPr>
          </a:p>
        </p:txBody>
      </p:sp>
      <p:pic>
        <p:nvPicPr>
          <p:cNvPr id="11" name="Picture 10" descr="children275-for-ppt-slide3.png"/>
          <p:cNvPicPr>
            <a:picLocks noChangeAspect="1"/>
          </p:cNvPicPr>
          <p:nvPr userDrawn="1"/>
        </p:nvPicPr>
        <p:blipFill>
          <a:blip r:embed="rId2" cstate="email"/>
          <a:srcRect l="3727" r="21733"/>
          <a:stretch>
            <a:fillRect/>
          </a:stretch>
        </p:blipFill>
        <p:spPr>
          <a:xfrm>
            <a:off x="0" y="1200313"/>
            <a:ext cx="9144000" cy="5276687"/>
          </a:xfrm>
          <a:prstGeom prst="rect">
            <a:avLst/>
          </a:prstGeom>
        </p:spPr>
      </p:pic>
      <p:sp>
        <p:nvSpPr>
          <p:cNvPr id="2" name="Title 1"/>
          <p:cNvSpPr>
            <a:spLocks noGrp="1"/>
          </p:cNvSpPr>
          <p:nvPr>
            <p:ph type="title"/>
          </p:nvPr>
        </p:nvSpPr>
        <p:spPr>
          <a:xfrm>
            <a:off x="609600" y="3709987"/>
            <a:ext cx="8077200" cy="1362075"/>
          </a:xfrm>
        </p:spPr>
        <p:txBody>
          <a:bodyPr anchor="t"/>
          <a:lstStyle>
            <a:lvl1pPr algn="l">
              <a:defRPr sz="4000" b="1" cap="all">
                <a:solidFill>
                  <a:schemeClr val="bg1"/>
                </a:solidFill>
              </a:defRPr>
            </a:lvl1pPr>
          </a:lstStyle>
          <a:p>
            <a:r>
              <a:rPr lang="en-GB" dirty="0"/>
              <a:t>Click to edit Master title style</a:t>
            </a:r>
          </a:p>
        </p:txBody>
      </p:sp>
      <p:sp>
        <p:nvSpPr>
          <p:cNvPr id="3" name="Text Placeholder 2"/>
          <p:cNvSpPr>
            <a:spLocks noGrp="1"/>
          </p:cNvSpPr>
          <p:nvPr>
            <p:ph type="body" idx="1"/>
          </p:nvPr>
        </p:nvSpPr>
        <p:spPr>
          <a:xfrm>
            <a:off x="609600" y="2209800"/>
            <a:ext cx="6248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44212AF-215E-4C19-8685-CE5AB2E0A3A3}" type="datetime1">
              <a:rPr lang="en-GB" smtClean="0"/>
              <a:pPr/>
              <a:t>02/08/2019</a:t>
            </a:fld>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764AA28-9376-4944-BAC3-8162F55123E1}" type="slidenum">
              <a:rPr lang="en-GB" smtClean="0"/>
              <a:pPr/>
              <a:t>‹#›</a:t>
            </a:fld>
            <a:endParaRPr lang="en-GB" dirty="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1928" y="414824"/>
            <a:ext cx="3312000" cy="42504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077200" cy="1143000"/>
          </a:xfrm>
        </p:spPr>
        <p:txBody>
          <a:bodyPr/>
          <a:lstStyle>
            <a:lvl1pPr>
              <a:defRPr lang="en-GB" sz="3600" kern="1200" dirty="0">
                <a:solidFill>
                  <a:srgbClr val="B70005"/>
                </a:solidFill>
                <a:latin typeface="TradeGothic Light" charset="0"/>
                <a:ea typeface="+mn-ea"/>
                <a:cs typeface="+mn-cs"/>
              </a:defRPr>
            </a:lvl1pPr>
          </a:lstStyle>
          <a:p>
            <a:r>
              <a:rPr lang="en-GB" dirty="0"/>
              <a:t>Click to edit Master title style</a:t>
            </a:r>
          </a:p>
        </p:txBody>
      </p:sp>
      <p:sp>
        <p:nvSpPr>
          <p:cNvPr id="3" name="Content Placeholder 2"/>
          <p:cNvSpPr>
            <a:spLocks noGrp="1"/>
          </p:cNvSpPr>
          <p:nvPr>
            <p:ph sz="half" idx="1"/>
          </p:nvPr>
        </p:nvSpPr>
        <p:spPr>
          <a:xfrm>
            <a:off x="539552" y="2492896"/>
            <a:ext cx="3962400" cy="3561259"/>
          </a:xfrm>
        </p:spPr>
        <p:txBody>
          <a:bodyPr/>
          <a:lstStyle>
            <a:lvl1pPr marL="457200" indent="-457200">
              <a:defRPr lang="en-GB" sz="2600" b="0" i="0" kern="1200" dirty="0" smtClean="0">
                <a:solidFill>
                  <a:srgbClr val="747374"/>
                </a:solidFill>
                <a:latin typeface="Arial"/>
                <a:ea typeface="ヒラギノ角ゴ Pro W3" pitchFamily="-108" charset="-128"/>
                <a:cs typeface="Arial"/>
              </a:defRPr>
            </a:lvl1pPr>
            <a:lvl2pPr marL="457200" indent="-457200">
              <a:defRPr lang="en-GB" sz="2200" b="0" i="0" kern="1200" dirty="0" smtClean="0">
                <a:solidFill>
                  <a:srgbClr val="747374"/>
                </a:solidFill>
                <a:latin typeface="Arial"/>
                <a:ea typeface="ヒラギノ角ゴ Pro W3" pitchFamily="-108" charset="-128"/>
                <a:cs typeface="Arial"/>
              </a:defRPr>
            </a:lvl2pPr>
            <a:lvl3pPr>
              <a:defRPr sz="2000"/>
            </a:lvl3pPr>
            <a:lvl4pPr>
              <a:defRPr sz="1800"/>
            </a:lvl4pPr>
            <a:lvl5pPr>
              <a:defRPr sz="1800"/>
            </a:lvl5pPr>
            <a:lvl6pPr>
              <a:defRPr lang="en-GB" sz="2000" kern="1200" dirty="0">
                <a:solidFill>
                  <a:srgbClr val="747374"/>
                </a:solidFill>
                <a:latin typeface="+mn-lt"/>
                <a:ea typeface="+mn-ea"/>
                <a:cs typeface="+mn-cs"/>
              </a:defRPr>
            </a:lvl6pPr>
            <a:lvl7pPr>
              <a:defRPr sz="1800"/>
            </a:lvl7pPr>
            <a:lvl8pPr>
              <a:defRPr sz="1800"/>
            </a:lvl8pPr>
            <a:lvl9pPr>
              <a:defRPr sz="1800"/>
            </a:lvl9pPr>
          </a:lstStyle>
          <a:p>
            <a:pPr marL="457200" lvl="0" indent="-457200" algn="l" defTabSz="457200" rtl="0" fontAlgn="base">
              <a:spcBef>
                <a:spcPct val="20000"/>
              </a:spcBef>
              <a:spcAft>
                <a:spcPct val="0"/>
              </a:spcAft>
              <a:buClr>
                <a:schemeClr val="tx1"/>
              </a:buClr>
              <a:buFont typeface="Arial" pitchFamily="34" charset="0"/>
              <a:buChar char="•"/>
            </a:pPr>
            <a:r>
              <a:rPr lang="en-GB" dirty="0"/>
              <a:t>Click to edit Master text styles</a:t>
            </a:r>
          </a:p>
          <a:p>
            <a:pPr marL="457200" lvl="1" indent="-457200" algn="l" defTabSz="457200" rtl="0" fontAlgn="base">
              <a:spcBef>
                <a:spcPct val="20000"/>
              </a:spcBef>
              <a:spcAft>
                <a:spcPct val="0"/>
              </a:spcAft>
              <a:buClr>
                <a:srgbClr val="A1000E"/>
              </a:buClr>
              <a:buFont typeface="Arial"/>
              <a:buChar char="•"/>
            </a:pPr>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4" name="Content Placeholder 3"/>
          <p:cNvSpPr>
            <a:spLocks noGrp="1"/>
          </p:cNvSpPr>
          <p:nvPr>
            <p:ph sz="half" idx="2"/>
          </p:nvPr>
        </p:nvSpPr>
        <p:spPr>
          <a:xfrm>
            <a:off x="4654352" y="2492896"/>
            <a:ext cx="3962400" cy="3561259"/>
          </a:xfrm>
        </p:spPr>
        <p:txBody>
          <a:bodyPr/>
          <a:lstStyle>
            <a:lvl1pPr marL="457200" indent="-457200">
              <a:defRPr lang="en-GB" sz="2600" b="0" i="0" kern="1200" dirty="0" smtClean="0">
                <a:solidFill>
                  <a:srgbClr val="747374"/>
                </a:solidFill>
                <a:latin typeface="Arial"/>
                <a:ea typeface="ヒラギノ角ゴ Pro W3" pitchFamily="-108" charset="-128"/>
                <a:cs typeface="Arial"/>
              </a:defRPr>
            </a:lvl1pPr>
            <a:lvl2pPr marL="457200" indent="-457200">
              <a:defRPr lang="en-GB" sz="2200" b="0" i="0" kern="1200" dirty="0" smtClean="0">
                <a:solidFill>
                  <a:srgbClr val="747374"/>
                </a:solidFill>
                <a:latin typeface="Arial"/>
                <a:ea typeface="ヒラギノ角ゴ Pro W3" pitchFamily="-108" charset="-128"/>
                <a:cs typeface="Arial"/>
              </a:defRPr>
            </a:lvl2pPr>
            <a:lvl3pPr>
              <a:defRPr sz="2000"/>
            </a:lvl3pPr>
            <a:lvl4pPr>
              <a:defRPr sz="1800"/>
            </a:lvl4pPr>
            <a:lvl5pPr>
              <a:defRPr sz="1800"/>
            </a:lvl5pPr>
            <a:lvl6pPr>
              <a:defRPr lang="en-GB" sz="2000" kern="1200" dirty="0">
                <a:solidFill>
                  <a:srgbClr val="747374"/>
                </a:solidFill>
                <a:latin typeface="+mn-lt"/>
                <a:ea typeface="+mn-ea"/>
                <a:cs typeface="+mn-cs"/>
              </a:defRPr>
            </a:lvl6pPr>
            <a:lvl7pPr>
              <a:defRPr sz="1800"/>
            </a:lvl7pPr>
            <a:lvl8pPr>
              <a:defRPr sz="1800"/>
            </a:lvl8pPr>
            <a:lvl9pPr>
              <a:defRPr sz="1800"/>
            </a:lvl9pPr>
          </a:lstStyle>
          <a:p>
            <a:pPr marL="457200" lvl="0" indent="-457200" algn="l" defTabSz="457200" rtl="0" fontAlgn="base">
              <a:spcBef>
                <a:spcPct val="20000"/>
              </a:spcBef>
              <a:spcAft>
                <a:spcPct val="0"/>
              </a:spcAft>
              <a:buClr>
                <a:schemeClr val="tx1"/>
              </a:buClr>
              <a:buFont typeface="Arial" pitchFamily="34" charset="0"/>
              <a:buChar char="•"/>
            </a:pPr>
            <a:r>
              <a:rPr lang="en-GB" dirty="0"/>
              <a:t>Click to edit Master text styles</a:t>
            </a:r>
          </a:p>
          <a:p>
            <a:pPr marL="457200" lvl="1" indent="-457200" algn="l" defTabSz="457200" rtl="0" fontAlgn="base">
              <a:spcBef>
                <a:spcPct val="20000"/>
              </a:spcBef>
              <a:spcAft>
                <a:spcPct val="0"/>
              </a:spcAft>
              <a:buClr>
                <a:srgbClr val="A1000E"/>
              </a:buClr>
              <a:buFont typeface="Arial"/>
              <a:buChar char="•"/>
            </a:pPr>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5" name="Date Placeholder 3"/>
          <p:cNvSpPr>
            <a:spLocks noGrp="1"/>
          </p:cNvSpPr>
          <p:nvPr>
            <p:ph type="dt" sz="half" idx="10"/>
          </p:nvPr>
        </p:nvSpPr>
        <p:spPr/>
        <p:txBody>
          <a:bodyPr/>
          <a:lstStyle>
            <a:lvl1pPr>
              <a:defRPr/>
            </a:lvl1pPr>
          </a:lstStyle>
          <a:p>
            <a:fld id="{1ED0850A-2626-4BCB-8FA9-5894600B1B14}" type="datetime1">
              <a:rPr lang="en-GB"/>
              <a:pPr/>
              <a:t>02/08/2019</a:t>
            </a:fld>
            <a:endParaRPr lang="en-GB"/>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368AA6D1-73D5-44D8-AFBC-C2AA375AFA0D}"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138864" cy="1143000"/>
          </a:xfrm>
        </p:spPr>
        <p:txBody>
          <a:bodyPr/>
          <a:lstStyle>
            <a:lvl1pPr>
              <a:defRPr/>
            </a:lvl1pPr>
          </a:lstStyle>
          <a:p>
            <a:r>
              <a:rPr lang="en-GB" dirty="0"/>
              <a:t>Click to edit Master title style</a:t>
            </a:r>
          </a:p>
        </p:txBody>
      </p:sp>
      <p:sp>
        <p:nvSpPr>
          <p:cNvPr id="7" name="Date Placeholder 3"/>
          <p:cNvSpPr>
            <a:spLocks noGrp="1"/>
          </p:cNvSpPr>
          <p:nvPr>
            <p:ph type="dt" sz="half" idx="10"/>
          </p:nvPr>
        </p:nvSpPr>
        <p:spPr/>
        <p:txBody>
          <a:bodyPr/>
          <a:lstStyle>
            <a:lvl1pPr>
              <a:defRPr/>
            </a:lvl1pPr>
          </a:lstStyle>
          <a:p>
            <a:fld id="{11E968BB-561B-4039-A965-B5E37FD9ED26}" type="datetime1">
              <a:rPr lang="en-GB"/>
              <a:pPr/>
              <a:t>02/08/2019</a:t>
            </a:fld>
            <a:endParaRPr lang="en-GB"/>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E61DA033-115F-456E-807F-B09A3C85A7C2}" type="slidenum">
              <a:rPr lang="en-GB"/>
              <a:pPr/>
              <a:t>‹#›</a:t>
            </a:fld>
            <a:endParaRPr lang="en-GB"/>
          </a:p>
        </p:txBody>
      </p:sp>
      <p:sp>
        <p:nvSpPr>
          <p:cNvPr id="10" name="Content Placeholder 2"/>
          <p:cNvSpPr>
            <a:spLocks noGrp="1"/>
          </p:cNvSpPr>
          <p:nvPr>
            <p:ph sz="half" idx="1"/>
          </p:nvPr>
        </p:nvSpPr>
        <p:spPr>
          <a:xfrm>
            <a:off x="539552" y="2967682"/>
            <a:ext cx="3962400" cy="3078163"/>
          </a:xfrm>
        </p:spPr>
        <p:txBody>
          <a:bodyPr/>
          <a:lstStyle>
            <a:lvl1pPr marL="457200" indent="-457200">
              <a:defRPr lang="en-GB" sz="2600" b="0" i="0" kern="1200" dirty="0" smtClean="0">
                <a:solidFill>
                  <a:srgbClr val="747374"/>
                </a:solidFill>
                <a:latin typeface="Arial"/>
                <a:ea typeface="ヒラギノ角ゴ Pro W3" pitchFamily="-108" charset="-128"/>
                <a:cs typeface="Arial"/>
              </a:defRPr>
            </a:lvl1pPr>
            <a:lvl2pPr marL="457200" indent="-457200">
              <a:defRPr lang="en-GB" sz="2200" b="0" i="0" kern="1200" dirty="0" smtClean="0">
                <a:solidFill>
                  <a:srgbClr val="747374"/>
                </a:solidFill>
                <a:latin typeface="Arial"/>
                <a:ea typeface="ヒラギノ角ゴ Pro W3" pitchFamily="-108" charset="-128"/>
                <a:cs typeface="Arial"/>
              </a:defRPr>
            </a:lvl2pPr>
            <a:lvl3pPr>
              <a:defRPr sz="2000"/>
            </a:lvl3pPr>
            <a:lvl4pPr>
              <a:defRPr sz="1800"/>
            </a:lvl4pPr>
            <a:lvl5pPr>
              <a:defRPr sz="1800"/>
            </a:lvl5pPr>
            <a:lvl6pPr>
              <a:defRPr lang="en-GB" sz="2000" kern="1200" dirty="0">
                <a:solidFill>
                  <a:srgbClr val="747374"/>
                </a:solidFill>
                <a:latin typeface="+mn-lt"/>
                <a:ea typeface="+mn-ea"/>
                <a:cs typeface="+mn-cs"/>
              </a:defRPr>
            </a:lvl6pPr>
            <a:lvl7pPr>
              <a:defRPr sz="1800"/>
            </a:lvl7pPr>
            <a:lvl8pPr>
              <a:defRPr sz="1800"/>
            </a:lvl8pPr>
            <a:lvl9pPr>
              <a:defRPr sz="1800"/>
            </a:lvl9pPr>
          </a:lstStyle>
          <a:p>
            <a:pPr marL="457200" lvl="0" indent="-457200" algn="l" defTabSz="457200" rtl="0" fontAlgn="base">
              <a:spcBef>
                <a:spcPct val="20000"/>
              </a:spcBef>
              <a:spcAft>
                <a:spcPct val="0"/>
              </a:spcAft>
              <a:buClr>
                <a:schemeClr val="tx1"/>
              </a:buClr>
              <a:buFont typeface="Arial" pitchFamily="34" charset="0"/>
              <a:buChar char="•"/>
            </a:pPr>
            <a:r>
              <a:rPr lang="en-GB" dirty="0"/>
              <a:t>Click to edit Master text styles</a:t>
            </a:r>
          </a:p>
          <a:p>
            <a:pPr marL="457200" lvl="1" indent="-457200" algn="l" defTabSz="457200" rtl="0" fontAlgn="base">
              <a:spcBef>
                <a:spcPct val="20000"/>
              </a:spcBef>
              <a:spcAft>
                <a:spcPct val="0"/>
              </a:spcAft>
              <a:buClr>
                <a:srgbClr val="A1000E"/>
              </a:buClr>
              <a:buFont typeface="Arial"/>
              <a:buChar char="•"/>
            </a:pPr>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11" name="Content Placeholder 3"/>
          <p:cNvSpPr>
            <a:spLocks noGrp="1"/>
          </p:cNvSpPr>
          <p:nvPr>
            <p:ph sz="half" idx="2"/>
          </p:nvPr>
        </p:nvSpPr>
        <p:spPr>
          <a:xfrm>
            <a:off x="4654352" y="2967682"/>
            <a:ext cx="3962400" cy="3078163"/>
          </a:xfrm>
        </p:spPr>
        <p:txBody>
          <a:bodyPr/>
          <a:lstStyle>
            <a:lvl1pPr marL="457200" indent="-457200">
              <a:defRPr lang="en-GB" sz="2600" b="0" i="0" kern="1200" dirty="0" smtClean="0">
                <a:solidFill>
                  <a:srgbClr val="747374"/>
                </a:solidFill>
                <a:latin typeface="Arial"/>
                <a:ea typeface="ヒラギノ角ゴ Pro W3" pitchFamily="-108" charset="-128"/>
                <a:cs typeface="Arial"/>
              </a:defRPr>
            </a:lvl1pPr>
            <a:lvl2pPr marL="457200" indent="-457200">
              <a:defRPr lang="en-GB" sz="2200" b="0" i="0" kern="1200" dirty="0" smtClean="0">
                <a:solidFill>
                  <a:srgbClr val="747374"/>
                </a:solidFill>
                <a:latin typeface="Arial"/>
                <a:ea typeface="ヒラギノ角ゴ Pro W3" pitchFamily="-108" charset="-128"/>
                <a:cs typeface="Arial"/>
              </a:defRPr>
            </a:lvl2pPr>
            <a:lvl3pPr>
              <a:defRPr sz="2000"/>
            </a:lvl3pPr>
            <a:lvl4pPr>
              <a:defRPr sz="1800"/>
            </a:lvl4pPr>
            <a:lvl5pPr>
              <a:defRPr sz="1800"/>
            </a:lvl5pPr>
            <a:lvl6pPr>
              <a:defRPr lang="en-GB" sz="2000" kern="1200" dirty="0">
                <a:solidFill>
                  <a:srgbClr val="747374"/>
                </a:solidFill>
                <a:latin typeface="+mn-lt"/>
                <a:ea typeface="+mn-ea"/>
                <a:cs typeface="+mn-cs"/>
              </a:defRPr>
            </a:lvl6pPr>
            <a:lvl7pPr>
              <a:defRPr sz="1800"/>
            </a:lvl7pPr>
            <a:lvl8pPr>
              <a:defRPr sz="1800"/>
            </a:lvl8pPr>
            <a:lvl9pPr>
              <a:defRPr sz="1800"/>
            </a:lvl9pPr>
          </a:lstStyle>
          <a:p>
            <a:pPr marL="457200" lvl="0" indent="-457200" algn="l" defTabSz="457200" rtl="0" fontAlgn="base">
              <a:spcBef>
                <a:spcPct val="20000"/>
              </a:spcBef>
              <a:spcAft>
                <a:spcPct val="0"/>
              </a:spcAft>
              <a:buClr>
                <a:schemeClr val="tx1"/>
              </a:buClr>
              <a:buFont typeface="Arial" pitchFamily="34" charset="0"/>
              <a:buChar char="•"/>
            </a:pPr>
            <a:r>
              <a:rPr lang="en-GB" dirty="0"/>
              <a:t>Click to edit Master text styles</a:t>
            </a:r>
          </a:p>
          <a:p>
            <a:pPr marL="457200" lvl="1" indent="-457200" algn="l" defTabSz="457200" rtl="0" fontAlgn="base">
              <a:spcBef>
                <a:spcPct val="20000"/>
              </a:spcBef>
              <a:spcAft>
                <a:spcPct val="0"/>
              </a:spcAft>
              <a:buClr>
                <a:srgbClr val="A1000E"/>
              </a:buClr>
              <a:buFont typeface="Arial"/>
              <a:buChar char="•"/>
            </a:pPr>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12" name="Text Placeholder 2"/>
          <p:cNvSpPr>
            <a:spLocks noGrp="1"/>
          </p:cNvSpPr>
          <p:nvPr>
            <p:ph type="body" idx="13"/>
          </p:nvPr>
        </p:nvSpPr>
        <p:spPr>
          <a:xfrm>
            <a:off x="539552" y="2348880"/>
            <a:ext cx="39624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3" name="Text Placeholder 2"/>
          <p:cNvSpPr>
            <a:spLocks noGrp="1"/>
          </p:cNvSpPr>
          <p:nvPr>
            <p:ph type="body" idx="14"/>
          </p:nvPr>
        </p:nvSpPr>
        <p:spPr>
          <a:xfrm>
            <a:off x="4654352" y="2348880"/>
            <a:ext cx="39624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171700"/>
            <a:ext cx="7696200" cy="1143000"/>
          </a:xfrm>
        </p:spPr>
        <p:txBody>
          <a:bodyPr/>
          <a:lstStyle/>
          <a:p>
            <a:r>
              <a:rPr lang="en-GB" dirty="0"/>
              <a:t>Click to edit Master title style</a:t>
            </a:r>
          </a:p>
        </p:txBody>
      </p:sp>
      <p:sp>
        <p:nvSpPr>
          <p:cNvPr id="3" name="Date Placeholder 3"/>
          <p:cNvSpPr>
            <a:spLocks noGrp="1"/>
          </p:cNvSpPr>
          <p:nvPr>
            <p:ph type="dt" sz="half" idx="10"/>
          </p:nvPr>
        </p:nvSpPr>
        <p:spPr/>
        <p:txBody>
          <a:bodyPr/>
          <a:lstStyle>
            <a:lvl1pPr>
              <a:defRPr/>
            </a:lvl1pPr>
          </a:lstStyle>
          <a:p>
            <a:fld id="{6D68DDC1-62B4-4177-832A-5603D85236BF}" type="datetime1">
              <a:rPr lang="en-GB"/>
              <a:pPr/>
              <a:t>02/08/2019</a:t>
            </a:fld>
            <a:endParaRPr lang="en-GB"/>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FF864AD5-98E8-4319-8486-1E93AA390B74}"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2784545-DBBF-4A39-8199-9274A9BDC0B8}" type="datetime1">
              <a:rPr lang="en-GB"/>
              <a:pPr/>
              <a:t>02/08/2019</a:t>
            </a:fld>
            <a:endParaRPr lang="en-GB"/>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53B200B7-795C-4017-B55D-B7B54DA0E2F3}"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1196752"/>
            <a:ext cx="3932684" cy="1296144"/>
          </a:xfrm>
        </p:spPr>
        <p:txBody>
          <a:bodyPr anchor="b"/>
          <a:lstStyle>
            <a:lvl1pPr algn="l">
              <a:defRPr lang="en-GB" sz="3600" b="1" i="0" kern="1200" dirty="0" smtClean="0">
                <a:solidFill>
                  <a:srgbClr val="B70005"/>
                </a:solidFill>
                <a:latin typeface="TradeGothic Light" charset="0"/>
                <a:ea typeface="+mn-ea"/>
                <a:cs typeface="+mn-cs"/>
              </a:defRPr>
            </a:lvl1pPr>
          </a:lstStyle>
          <a:p>
            <a:r>
              <a:rPr lang="en-GB" dirty="0"/>
              <a:t>Click to edit Master title style</a:t>
            </a:r>
          </a:p>
        </p:txBody>
      </p:sp>
      <p:sp>
        <p:nvSpPr>
          <p:cNvPr id="3" name="Content Placeholder 2"/>
          <p:cNvSpPr>
            <a:spLocks noGrp="1"/>
          </p:cNvSpPr>
          <p:nvPr>
            <p:ph idx="1"/>
          </p:nvPr>
        </p:nvSpPr>
        <p:spPr>
          <a:xfrm>
            <a:off x="4572000" y="1196752"/>
            <a:ext cx="4114800" cy="4929411"/>
          </a:xfrm>
        </p:spPr>
        <p:txBody>
          <a:bodyPr/>
          <a:lstStyle>
            <a:lvl1pPr>
              <a:defRPr sz="2800"/>
            </a:lvl1pPr>
            <a:lvl2pPr>
              <a:defRPr sz="2800">
                <a:solidFill>
                  <a:schemeClr val="accent1"/>
                </a:solidFill>
              </a:defRPr>
            </a:lvl2pPr>
            <a:lvl3pPr>
              <a:defRPr sz="2400"/>
            </a:lvl3pPr>
            <a:lvl4pPr marL="1095375" indent="-342900">
              <a:defRPr sz="2000"/>
            </a:lvl4pPr>
            <a:lvl5pPr marL="1095375" indent="-342900">
              <a:defRPr sz="2000"/>
            </a:lvl5pPr>
            <a:lvl6pPr>
              <a:defRPr lang="en-GB" sz="2000" kern="1200" dirty="0">
                <a:solidFill>
                  <a:srgbClr val="747374"/>
                </a:solidFill>
                <a:latin typeface="+mn-lt"/>
                <a:ea typeface="+mn-ea"/>
                <a:cs typeface="+mn-cs"/>
              </a:defRPr>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4" name="Text Placeholder 3"/>
          <p:cNvSpPr>
            <a:spLocks noGrp="1"/>
          </p:cNvSpPr>
          <p:nvPr>
            <p:ph type="body" sz="half" idx="2"/>
          </p:nvPr>
        </p:nvSpPr>
        <p:spPr>
          <a:xfrm>
            <a:off x="495300" y="2531368"/>
            <a:ext cx="3932684" cy="168972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fld id="{75D03787-D69D-4183-A6F9-83738498C212}" type="datetime1">
              <a:rPr lang="en-GB"/>
              <a:pPr/>
              <a:t>02/08/2019</a:t>
            </a:fld>
            <a:endParaRPr lang="en-GB"/>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B5311FA-37A8-42F3-A9DD-DBFD61E3A5E6}" type="slidenum">
              <a:rPr lang="en-GB"/>
              <a:pPr/>
              <a:t>‹#›</a:t>
            </a:fld>
            <a:endParaRPr lang="en-GB"/>
          </a:p>
        </p:txBody>
      </p:sp>
      <p:sp>
        <p:nvSpPr>
          <p:cNvPr id="8" name="Text Placeholder 3"/>
          <p:cNvSpPr>
            <a:spLocks noGrp="1"/>
          </p:cNvSpPr>
          <p:nvPr>
            <p:ph type="body" sz="half" idx="13" hasCustomPrompt="1"/>
          </p:nvPr>
        </p:nvSpPr>
        <p:spPr>
          <a:xfrm>
            <a:off x="495299" y="5595938"/>
            <a:ext cx="3122613" cy="423862"/>
          </a:xfrm>
        </p:spPr>
        <p:txBody>
          <a:bodyPr/>
          <a:lstStyle>
            <a:lvl1pPr marL="0" indent="0">
              <a:buNone/>
              <a:defRPr sz="1400" i="0">
                <a:solidFill>
                  <a:srgbClr val="616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Name Click to edit Master text styles</a:t>
            </a:r>
          </a:p>
        </p:txBody>
      </p:sp>
      <p:sp>
        <p:nvSpPr>
          <p:cNvPr id="9" name="Text Placeholder 3"/>
          <p:cNvSpPr>
            <a:spLocks noGrp="1"/>
          </p:cNvSpPr>
          <p:nvPr>
            <p:ph type="body" sz="half" idx="14" hasCustomPrompt="1"/>
          </p:nvPr>
        </p:nvSpPr>
        <p:spPr>
          <a:xfrm>
            <a:off x="495299" y="4419600"/>
            <a:ext cx="3122613" cy="1100138"/>
          </a:xfrm>
        </p:spPr>
        <p:txBody>
          <a:bodyPr anchor="b"/>
          <a:lstStyle>
            <a:lvl1pPr marL="90000" indent="-90000">
              <a:buNone/>
              <a:defRPr sz="2400" i="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“Quote 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1066800"/>
            <a:ext cx="9144000" cy="5791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2" name="Title 1"/>
          <p:cNvSpPr>
            <a:spLocks noGrp="1"/>
          </p:cNvSpPr>
          <p:nvPr>
            <p:ph type="title"/>
          </p:nvPr>
        </p:nvSpPr>
        <p:spPr>
          <a:xfrm>
            <a:off x="609600" y="5365750"/>
            <a:ext cx="5486400" cy="566738"/>
          </a:xfrm>
        </p:spPr>
        <p:txBody>
          <a:bodyPr anchor="b"/>
          <a:lstStyle>
            <a:lvl1pPr algn="l">
              <a:defRPr sz="2000" b="1">
                <a:solidFill>
                  <a:schemeClr val="bg1"/>
                </a:solidFill>
              </a:defRPr>
            </a:lvl1pPr>
          </a:lstStyle>
          <a:p>
            <a:r>
              <a:rPr lang="en-GB" dirty="0"/>
              <a:t>Click to edit Master title style</a:t>
            </a:r>
          </a:p>
        </p:txBody>
      </p:sp>
      <p:sp>
        <p:nvSpPr>
          <p:cNvPr id="4" name="Text Placeholder 3"/>
          <p:cNvSpPr>
            <a:spLocks noGrp="1"/>
          </p:cNvSpPr>
          <p:nvPr>
            <p:ph type="body" sz="half" idx="2"/>
          </p:nvPr>
        </p:nvSpPr>
        <p:spPr>
          <a:xfrm>
            <a:off x="609600" y="5932488"/>
            <a:ext cx="5486400" cy="423862"/>
          </a:xfrm>
        </p:spPr>
        <p:txBody>
          <a:bodyPr/>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fld id="{057EB8FF-10F3-43F0-86FD-E93F333C7CF4}" type="datetime1">
              <a:rPr lang="en-GB"/>
              <a:pPr/>
              <a:t>02/08/2019</a:t>
            </a:fld>
            <a:endParaRPr lang="en-GB"/>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41AEFF22-1D9B-418D-B9A8-409F4AD027CA}" type="slidenum">
              <a:rPr lang="en-GB"/>
              <a:pPr/>
              <a:t>‹#›</a:t>
            </a:fld>
            <a:endParaRPr lang="en-GB"/>
          </a:p>
        </p:txBody>
      </p:sp>
      <p:sp>
        <p:nvSpPr>
          <p:cNvPr id="8" name="Text Placeholder 3"/>
          <p:cNvSpPr>
            <a:spLocks noGrp="1"/>
          </p:cNvSpPr>
          <p:nvPr>
            <p:ph type="body" sz="half" idx="13" hasCustomPrompt="1"/>
          </p:nvPr>
        </p:nvSpPr>
        <p:spPr>
          <a:xfrm>
            <a:off x="6057900" y="4300538"/>
            <a:ext cx="2819400" cy="423862"/>
          </a:xfrm>
          <a:noFill/>
          <a:ln w="9525">
            <a:noFill/>
            <a:miter lim="800000"/>
            <a:headEnd/>
            <a:tailEnd/>
          </a:ln>
        </p:spPr>
        <p:txBody>
          <a:bodyPr vert="horz" wrap="square" lIns="91440" tIns="45720" rIns="91440" bIns="45720" numCol="1" anchor="t" anchorCtr="0" compatLnSpc="1">
            <a:prstTxWarp prst="textNoShape">
              <a:avLst/>
            </a:prstTxWarp>
          </a:bodyPr>
          <a:lstStyle>
            <a:lvl1pPr>
              <a:defRPr lang="en-GB" sz="1400" dirty="0" smtClean="0">
                <a:solidFill>
                  <a:srgbClr val="616060"/>
                </a:solidFill>
              </a:defRPr>
            </a:lvl1pPr>
          </a:lstStyle>
          <a:p>
            <a:pPr marL="0" lvl="0" indent="0">
              <a:buNone/>
            </a:pPr>
            <a:r>
              <a:rPr lang="en-GB" dirty="0"/>
              <a:t>Name Click to edit Master text styles</a:t>
            </a:r>
          </a:p>
        </p:txBody>
      </p:sp>
      <p:sp>
        <p:nvSpPr>
          <p:cNvPr id="9" name="Text Placeholder 3"/>
          <p:cNvSpPr>
            <a:spLocks noGrp="1"/>
          </p:cNvSpPr>
          <p:nvPr>
            <p:ph type="body" sz="half" idx="14" hasCustomPrompt="1"/>
          </p:nvPr>
        </p:nvSpPr>
        <p:spPr>
          <a:xfrm>
            <a:off x="5943600" y="3124200"/>
            <a:ext cx="2933700" cy="1100138"/>
          </a:xfrm>
        </p:spPr>
        <p:txBody>
          <a:bodyPr anchor="b"/>
          <a:lstStyle>
            <a:lvl1pPr marL="90000" indent="-90000">
              <a:buNone/>
              <a:defRPr sz="2400" i="1">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“Quote 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603" name="Title Placeholder 1"/>
          <p:cNvSpPr>
            <a:spLocks noGrp="1"/>
          </p:cNvSpPr>
          <p:nvPr>
            <p:ph type="title"/>
          </p:nvPr>
        </p:nvSpPr>
        <p:spPr bwMode="auto">
          <a:xfrm>
            <a:off x="539552" y="1124744"/>
            <a:ext cx="8077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25604" name="Text Placeholder 2"/>
          <p:cNvSpPr>
            <a:spLocks noGrp="1"/>
          </p:cNvSpPr>
          <p:nvPr>
            <p:ph type="body" idx="1"/>
          </p:nvPr>
        </p:nvSpPr>
        <p:spPr bwMode="auto">
          <a:xfrm>
            <a:off x="539552" y="2492896"/>
            <a:ext cx="8077200" cy="35612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a:t>Click to edit Master text styles</a:t>
            </a:r>
          </a:p>
          <a:p>
            <a:pPr marL="457200" lvl="1" indent="-457200" algn="l" defTabSz="457200" rtl="0" fontAlgn="base">
              <a:spcBef>
                <a:spcPct val="20000"/>
              </a:spcBef>
              <a:spcAft>
                <a:spcPct val="0"/>
              </a:spcAft>
              <a:buClr>
                <a:srgbClr val="A1000E"/>
              </a:buClr>
              <a:buFont typeface="Arial"/>
              <a:buChar char="•"/>
            </a:pPr>
            <a:r>
              <a:rPr lang="en-GB" dirty="0"/>
              <a:t>Second level</a:t>
            </a:r>
          </a:p>
          <a:p>
            <a:pPr marL="719138" lvl="2" indent="-269875" algn="l" defTabSz="457200" rtl="0" fontAlgn="base">
              <a:spcBef>
                <a:spcPct val="20000"/>
              </a:spcBef>
              <a:spcAft>
                <a:spcPct val="0"/>
              </a:spcAft>
              <a:buClr>
                <a:schemeClr val="tx1"/>
              </a:buClr>
              <a:buFont typeface="Arial" pitchFamily="34" charset="0"/>
              <a:buChar char="•"/>
              <a:tabLst>
                <a:tab pos="720725" algn="l"/>
              </a:tabLst>
            </a:pPr>
            <a:r>
              <a:rPr lang="en-GB" dirty="0"/>
              <a:t>Third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Fourth level</a:t>
            </a:r>
          </a:p>
          <a:p>
            <a:pPr marL="1076325" lvl="5" indent="-323850" algn="l" defTabSz="457200" rtl="0" eaLnBrk="1" latinLnBrk="0" hangingPunct="1">
              <a:spcBef>
                <a:spcPct val="20000"/>
              </a:spcBef>
              <a:buFont typeface="Arial" panose="020B0604020202020204" pitchFamily="34" charset="0"/>
              <a:buChar char="−"/>
              <a:tabLst>
                <a:tab pos="1076325" algn="l"/>
              </a:tabLst>
            </a:pPr>
            <a:r>
              <a:rPr lang="en-GB" dirty="0"/>
              <a:t>Fifth level</a:t>
            </a:r>
          </a:p>
        </p:txBody>
      </p:sp>
      <p:sp>
        <p:nvSpPr>
          <p:cNvPr id="4" name="Date Placeholder 3"/>
          <p:cNvSpPr>
            <a:spLocks noGrp="1"/>
          </p:cNvSpPr>
          <p:nvPr>
            <p:ph type="dt" sz="half" idx="2"/>
          </p:nvPr>
        </p:nvSpPr>
        <p:spPr>
          <a:xfrm>
            <a:off x="609600" y="6356350"/>
            <a:ext cx="1752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accent1"/>
                </a:solidFill>
                <a:latin typeface="Arial"/>
                <a:cs typeface="Arial"/>
              </a:defRPr>
            </a:lvl1pPr>
          </a:lstStyle>
          <a:p>
            <a:fld id="{F371B5B6-D67C-4687-9571-DCE1D82BBA6E}" type="datetime1">
              <a:rPr lang="en-GB" smtClean="0"/>
              <a:pPr/>
              <a:t>02/08/2019</a:t>
            </a:fld>
            <a:endParaRPr lang="en-GB" dirty="0"/>
          </a:p>
        </p:txBody>
      </p:sp>
      <p:sp>
        <p:nvSpPr>
          <p:cNvPr id="5" name="Footer Placeholder 4"/>
          <p:cNvSpPr>
            <a:spLocks noGrp="1"/>
          </p:cNvSpPr>
          <p:nvPr>
            <p:ph type="ftr" sz="quarter" idx="3"/>
          </p:nvPr>
        </p:nvSpPr>
        <p:spPr>
          <a:xfrm>
            <a:off x="2590800" y="6356350"/>
            <a:ext cx="4876800" cy="365125"/>
          </a:xfrm>
          <a:prstGeom prst="rect">
            <a:avLst/>
          </a:prstGeom>
        </p:spPr>
        <p:txBody>
          <a:bodyPr vert="horz" wrap="square" lIns="91440" tIns="45720" rIns="91440" bIns="45720" numCol="1" anchor="ctr" anchorCtr="0" compatLnSpc="1">
            <a:prstTxWarp prst="textNoShape">
              <a:avLst/>
            </a:prstTxWarp>
          </a:bodyPr>
          <a:lstStyle>
            <a:lvl1pPr algn="ctr">
              <a:defRPr sz="1200" b="0" i="0">
                <a:solidFill>
                  <a:schemeClr val="accent1"/>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wrap="square" lIns="91440" tIns="45720" rIns="91440" bIns="45720" numCol="1" anchor="ctr" anchorCtr="0" compatLnSpc="1">
            <a:prstTxWarp prst="textNoShape">
              <a:avLst/>
            </a:prstTxWarp>
          </a:bodyPr>
          <a:lstStyle>
            <a:lvl1pPr algn="r">
              <a:defRPr sz="1200" b="0" i="0">
                <a:solidFill>
                  <a:schemeClr val="accent1"/>
                </a:solidFill>
                <a:latin typeface="Arial"/>
                <a:cs typeface="Arial"/>
              </a:defRPr>
            </a:lvl1pPr>
          </a:lstStyle>
          <a:p>
            <a:fld id="{20B80841-CD24-4B1B-BCA1-0BFB8F4A9E38}" type="slidenum">
              <a:rPr lang="en-GB" smtClean="0"/>
              <a:pPr/>
              <a:t>‹#›</a:t>
            </a:fld>
            <a:endParaRPr lang="en-GB" dirty="0"/>
          </a:p>
        </p:txBody>
      </p:sp>
      <p:sp>
        <p:nvSpPr>
          <p:cNvPr id="17" name="TextBox 16"/>
          <p:cNvSpPr txBox="1"/>
          <p:nvPr userDrawn="1"/>
        </p:nvSpPr>
        <p:spPr>
          <a:xfrm>
            <a:off x="4572000" y="457200"/>
            <a:ext cx="4114800" cy="461665"/>
          </a:xfrm>
          <a:prstGeom prst="rect">
            <a:avLst/>
          </a:prstGeom>
          <a:noFill/>
        </p:spPr>
        <p:txBody>
          <a:bodyPr wrap="square" rtlCol="0" anchor="t">
            <a:spAutoFit/>
          </a:bodyPr>
          <a:lstStyle/>
          <a:p>
            <a:pPr marL="0" marR="0" indent="0" algn="r" defTabSz="457200" rtl="0" eaLnBrk="1" fontAlgn="base" latinLnBrk="0" hangingPunct="1">
              <a:lnSpc>
                <a:spcPct val="100000"/>
              </a:lnSpc>
              <a:spcBef>
                <a:spcPct val="0"/>
              </a:spcBef>
              <a:spcAft>
                <a:spcPts val="600"/>
              </a:spcAft>
              <a:buClrTx/>
              <a:buSzTx/>
              <a:buFontTx/>
              <a:buNone/>
              <a:tabLst/>
              <a:defRPr/>
            </a:pPr>
            <a:r>
              <a:rPr lang="en-GB" sz="800" kern="1200" dirty="0">
                <a:solidFill>
                  <a:srgbClr val="616060"/>
                </a:solidFill>
                <a:latin typeface="Arial" pitchFamily="34" charset="0"/>
                <a:ea typeface="ヒラギノ角ゴ Pro W3" pitchFamily="-108" charset="-128"/>
                <a:cs typeface="+mn-cs"/>
              </a:rPr>
              <a:t>Part of the Coram group, </a:t>
            </a:r>
            <a:r>
              <a:rPr lang="en-US" sz="800" kern="1200" dirty="0">
                <a:solidFill>
                  <a:srgbClr val="616060"/>
                </a:solidFill>
                <a:latin typeface="Arial" pitchFamily="34" charset="0"/>
                <a:ea typeface="ヒラギノ角ゴ Pro W3" pitchFamily="-108" charset="-128"/>
                <a:cs typeface="+mn-cs"/>
              </a:rPr>
              <a:t>registered </a:t>
            </a:r>
            <a:r>
              <a:rPr lang="en-US" sz="800" dirty="0">
                <a:solidFill>
                  <a:srgbClr val="616060"/>
                </a:solidFill>
              </a:rPr>
              <a:t>charity no. 312278</a:t>
            </a:r>
          </a:p>
          <a:p>
            <a:pPr marL="0" marR="0" indent="0" algn="r" defTabSz="457200" rtl="0" eaLnBrk="1" fontAlgn="base" latinLnBrk="0" hangingPunct="1">
              <a:lnSpc>
                <a:spcPct val="100000"/>
              </a:lnSpc>
              <a:spcBef>
                <a:spcPct val="0"/>
              </a:spcBef>
              <a:spcAft>
                <a:spcPct val="0"/>
              </a:spcAft>
              <a:buClrTx/>
              <a:buSzTx/>
              <a:buFontTx/>
              <a:buNone/>
              <a:tabLst/>
              <a:defRPr/>
            </a:pPr>
            <a:r>
              <a:rPr lang="en-US" sz="1100" b="1" dirty="0"/>
              <a:t>www.earlypermanence.org.uk</a:t>
            </a:r>
          </a:p>
        </p:txBody>
      </p:sp>
      <p:pic>
        <p:nvPicPr>
          <p:cNvPr id="11" name="Picture 10"/>
          <p:cNvPicPr/>
          <p:nvPr userDrawn="1"/>
        </p:nvPicPr>
        <p:blipFill>
          <a:blip r:embed="rId15">
            <a:extLst>
              <a:ext uri="{28A0092B-C50C-407E-A947-70E740481C1C}">
                <a14:useLocalDpi xmlns:a14="http://schemas.microsoft.com/office/drawing/2010/main" val="0"/>
              </a:ext>
            </a:extLst>
          </a:blip>
          <a:stretch>
            <a:fillRect/>
          </a:stretch>
        </p:blipFill>
        <p:spPr>
          <a:xfrm>
            <a:off x="619761" y="447039"/>
            <a:ext cx="3240000" cy="415976"/>
          </a:xfrm>
          <a:prstGeom prst="rect">
            <a:avLst/>
          </a:prstGeom>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62" r:id="rId10"/>
    <p:sldLayoutId id="2147483704" r:id="rId11"/>
    <p:sldLayoutId id="2147483705" r:id="rId12"/>
    <p:sldLayoutId id="2147483763" r:id="rId13"/>
  </p:sldLayoutIdLst>
  <p:txStyles>
    <p:titleStyle>
      <a:lvl1pPr algn="l" defTabSz="457200" rtl="0" fontAlgn="base">
        <a:spcBef>
          <a:spcPct val="0"/>
        </a:spcBef>
        <a:spcAft>
          <a:spcPct val="0"/>
        </a:spcAft>
        <a:defRPr lang="en-GB" sz="3600" b="1" i="0" kern="1200" dirty="0" smtClean="0">
          <a:solidFill>
            <a:srgbClr val="B70005"/>
          </a:solidFill>
          <a:latin typeface="TradeGothic Light" charset="0"/>
          <a:ea typeface="+mn-ea"/>
          <a:cs typeface="+mn-cs"/>
        </a:defRPr>
      </a:lvl1pPr>
      <a:lvl2pPr algn="l" defTabSz="457200" rtl="0" fontAlgn="base">
        <a:spcBef>
          <a:spcPct val="0"/>
        </a:spcBef>
        <a:spcAft>
          <a:spcPct val="0"/>
        </a:spcAft>
        <a:defRPr sz="4400" b="1">
          <a:solidFill>
            <a:srgbClr val="45AAA4"/>
          </a:solidFill>
          <a:latin typeface="Calibri" pitchFamily="34" charset="0"/>
          <a:ea typeface="ヒラギノ角ゴ Pro W3" pitchFamily="-108" charset="-128"/>
        </a:defRPr>
      </a:lvl2pPr>
      <a:lvl3pPr algn="l" defTabSz="457200" rtl="0" fontAlgn="base">
        <a:spcBef>
          <a:spcPct val="0"/>
        </a:spcBef>
        <a:spcAft>
          <a:spcPct val="0"/>
        </a:spcAft>
        <a:defRPr sz="4400" b="1">
          <a:solidFill>
            <a:srgbClr val="45AAA4"/>
          </a:solidFill>
          <a:latin typeface="Calibri" pitchFamily="34" charset="0"/>
          <a:ea typeface="ヒラギノ角ゴ Pro W3" pitchFamily="-108" charset="-128"/>
        </a:defRPr>
      </a:lvl3pPr>
      <a:lvl4pPr algn="l" defTabSz="457200" rtl="0" fontAlgn="base">
        <a:spcBef>
          <a:spcPct val="0"/>
        </a:spcBef>
        <a:spcAft>
          <a:spcPct val="0"/>
        </a:spcAft>
        <a:defRPr sz="4400" b="1">
          <a:solidFill>
            <a:srgbClr val="45AAA4"/>
          </a:solidFill>
          <a:latin typeface="Calibri" pitchFamily="34" charset="0"/>
          <a:ea typeface="ヒラギノ角ゴ Pro W3" pitchFamily="-108" charset="-128"/>
        </a:defRPr>
      </a:lvl4pPr>
      <a:lvl5pPr algn="l" defTabSz="457200" rtl="0" fontAlgn="base">
        <a:spcBef>
          <a:spcPct val="0"/>
        </a:spcBef>
        <a:spcAft>
          <a:spcPct val="0"/>
        </a:spcAft>
        <a:defRPr sz="4400" b="1">
          <a:solidFill>
            <a:srgbClr val="45AAA4"/>
          </a:solidFill>
          <a:latin typeface="Calibri" pitchFamily="34" charset="0"/>
          <a:ea typeface="ヒラギノ角ゴ Pro W3" pitchFamily="-108" charset="-128"/>
        </a:defRPr>
      </a:lvl5pPr>
      <a:lvl6pPr marL="457200" algn="l" defTabSz="457200" rtl="0" fontAlgn="base">
        <a:spcBef>
          <a:spcPct val="0"/>
        </a:spcBef>
        <a:spcAft>
          <a:spcPct val="0"/>
        </a:spcAft>
        <a:defRPr sz="4400" b="1">
          <a:solidFill>
            <a:srgbClr val="45AAA4"/>
          </a:solidFill>
          <a:latin typeface="Calibri" pitchFamily="34" charset="0"/>
          <a:ea typeface="ヒラギノ角ゴ Pro W3" pitchFamily="-108" charset="-128"/>
        </a:defRPr>
      </a:lvl6pPr>
      <a:lvl7pPr marL="914400" algn="l" defTabSz="457200" rtl="0" fontAlgn="base">
        <a:spcBef>
          <a:spcPct val="0"/>
        </a:spcBef>
        <a:spcAft>
          <a:spcPct val="0"/>
        </a:spcAft>
        <a:defRPr sz="4400" b="1">
          <a:solidFill>
            <a:srgbClr val="45AAA4"/>
          </a:solidFill>
          <a:latin typeface="Calibri" pitchFamily="34" charset="0"/>
          <a:ea typeface="ヒラギノ角ゴ Pro W3" pitchFamily="-108" charset="-128"/>
        </a:defRPr>
      </a:lvl7pPr>
      <a:lvl8pPr marL="1371600" algn="l" defTabSz="457200" rtl="0" fontAlgn="base">
        <a:spcBef>
          <a:spcPct val="0"/>
        </a:spcBef>
        <a:spcAft>
          <a:spcPct val="0"/>
        </a:spcAft>
        <a:defRPr sz="4400" b="1">
          <a:solidFill>
            <a:srgbClr val="45AAA4"/>
          </a:solidFill>
          <a:latin typeface="Calibri" pitchFamily="34" charset="0"/>
          <a:ea typeface="ヒラギノ角ゴ Pro W3" pitchFamily="-108" charset="-128"/>
        </a:defRPr>
      </a:lvl8pPr>
      <a:lvl9pPr marL="1828800" algn="l" defTabSz="457200" rtl="0" fontAlgn="base">
        <a:spcBef>
          <a:spcPct val="0"/>
        </a:spcBef>
        <a:spcAft>
          <a:spcPct val="0"/>
        </a:spcAft>
        <a:defRPr sz="4400" b="1">
          <a:solidFill>
            <a:srgbClr val="45AAA4"/>
          </a:solidFill>
          <a:latin typeface="Calibri" pitchFamily="34" charset="0"/>
          <a:ea typeface="ヒラギノ角ゴ Pro W3" pitchFamily="-108" charset="-128"/>
        </a:defRPr>
      </a:lvl9pPr>
    </p:titleStyle>
    <p:bodyStyle>
      <a:lvl1pPr marL="457200" indent="-457200" algn="l" defTabSz="457200" rtl="0" fontAlgn="base">
        <a:spcBef>
          <a:spcPct val="20000"/>
        </a:spcBef>
        <a:spcAft>
          <a:spcPct val="0"/>
        </a:spcAft>
        <a:buClr>
          <a:schemeClr val="tx1"/>
        </a:buClr>
        <a:buFont typeface="Arial" pitchFamily="34" charset="0"/>
        <a:buChar char="•"/>
        <a:defRPr lang="en-GB" sz="2600" b="0" i="0" kern="1200" dirty="0" smtClean="0">
          <a:solidFill>
            <a:srgbClr val="747374"/>
          </a:solidFill>
          <a:latin typeface="Arial"/>
          <a:ea typeface="ヒラギノ角ゴ Pro W3" pitchFamily="-108" charset="-128"/>
          <a:cs typeface="Arial"/>
        </a:defRPr>
      </a:lvl1pPr>
      <a:lvl2pPr marL="457200" indent="-457200" algn="l" defTabSz="457200" rtl="0" fontAlgn="base">
        <a:spcBef>
          <a:spcPct val="20000"/>
        </a:spcBef>
        <a:spcAft>
          <a:spcPct val="0"/>
        </a:spcAft>
        <a:buClr>
          <a:srgbClr val="A1000E"/>
        </a:buClr>
        <a:buFont typeface="Arial"/>
        <a:buChar char="•"/>
        <a:defRPr lang="en-GB" sz="2200" b="0" i="0" kern="1200" dirty="0" smtClean="0">
          <a:solidFill>
            <a:srgbClr val="747374"/>
          </a:solidFill>
          <a:latin typeface="Arial"/>
          <a:ea typeface="ヒラギノ角ゴ Pro W3" pitchFamily="-108" charset="-128"/>
          <a:cs typeface="Arial"/>
        </a:defRPr>
      </a:lvl2pPr>
      <a:lvl3pPr marL="792163" indent="-342900" algn="l" defTabSz="457200" rtl="0" fontAlgn="base">
        <a:spcBef>
          <a:spcPct val="20000"/>
        </a:spcBef>
        <a:spcAft>
          <a:spcPct val="0"/>
        </a:spcAft>
        <a:buClr>
          <a:schemeClr val="tx1"/>
        </a:buClr>
        <a:buFont typeface="Arial" pitchFamily="34" charset="0"/>
        <a:buChar char="•"/>
        <a:defRPr lang="en-GB" sz="2000" b="0" i="0" kern="1200" dirty="0" smtClean="0">
          <a:solidFill>
            <a:srgbClr val="747374"/>
          </a:solidFill>
          <a:latin typeface="Arial"/>
          <a:ea typeface="ヒラギノ角ゴ Pro W3" pitchFamily="-108" charset="-128"/>
          <a:cs typeface="Arial"/>
        </a:defRPr>
      </a:lvl3pPr>
      <a:lvl4pPr marL="1095375" indent="-342900" algn="l" defTabSz="457200" rtl="0" fontAlgn="base">
        <a:spcBef>
          <a:spcPct val="20000"/>
        </a:spcBef>
        <a:spcAft>
          <a:spcPct val="0"/>
        </a:spcAft>
        <a:buClr>
          <a:schemeClr val="tx1"/>
        </a:buClr>
        <a:buFont typeface="Arial"/>
        <a:buChar char="•"/>
        <a:defRPr sz="2000" b="0" i="0" kern="1200">
          <a:solidFill>
            <a:srgbClr val="747374"/>
          </a:solidFill>
          <a:latin typeface="Arial"/>
          <a:ea typeface="ヒラギノ角ゴ Pro W3" pitchFamily="-108" charset="-128"/>
          <a:cs typeface="Arial"/>
        </a:defRPr>
      </a:lvl4pPr>
      <a:lvl5pPr marL="1095375" indent="-342900" algn="l" defTabSz="457200" rtl="0" fontAlgn="base">
        <a:spcBef>
          <a:spcPct val="20000"/>
        </a:spcBef>
        <a:spcAft>
          <a:spcPct val="0"/>
        </a:spcAft>
        <a:buClr>
          <a:schemeClr val="tx1"/>
        </a:buClr>
        <a:buFont typeface="Arial"/>
        <a:buChar char="•"/>
        <a:defRPr sz="2000" b="0" i="0" kern="1200">
          <a:solidFill>
            <a:srgbClr val="747374"/>
          </a:solidFill>
          <a:latin typeface="Arial"/>
          <a:ea typeface="ヒラギノ角ゴ Pro W3" pitchFamily="-108" charset="-128"/>
          <a:cs typeface="Arial"/>
        </a:defRPr>
      </a:lvl5pPr>
      <a:lvl6pPr marL="2514600" indent="-228600" algn="l" defTabSz="457200" rtl="0" eaLnBrk="1" latinLnBrk="0" hangingPunct="1">
        <a:spcBef>
          <a:spcPct val="20000"/>
        </a:spcBef>
        <a:buFont typeface="Arial"/>
        <a:buChar char="•"/>
        <a:defRPr lang="en-GB" sz="2000" kern="1200" dirty="0" smtClean="0">
          <a:solidFill>
            <a:srgbClr val="747374"/>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https://www.youtube.com/watch?v=apzXGEbZht0"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ctrTitle"/>
          </p:nvPr>
        </p:nvSpPr>
        <p:spPr/>
        <p:txBody>
          <a:bodyPr/>
          <a:lstStyle/>
          <a:p>
            <a:r>
              <a:rPr lang="en-GB" altLang="en-US" dirty="0" smtClean="0"/>
              <a:t/>
            </a:r>
            <a:br>
              <a:rPr lang="en-GB" altLang="en-US" dirty="0" smtClean="0"/>
            </a:br>
            <a:r>
              <a:rPr lang="en-GB" altLang="en-US" dirty="0" smtClean="0"/>
              <a:t>Preparation groups for early permanence carers</a:t>
            </a:r>
            <a:br>
              <a:rPr lang="en-GB" altLang="en-US" dirty="0" smtClean="0"/>
            </a:br>
            <a:r>
              <a:rPr lang="en-GB" altLang="en-US" sz="2000" dirty="0" smtClean="0"/>
              <a:t>Concurrent planning and Fostering for Adoption applicants</a:t>
            </a:r>
            <a:r>
              <a:rPr lang="en-GB" altLang="en-US" sz="2400" dirty="0"/>
              <a:t/>
            </a:r>
            <a:br>
              <a:rPr lang="en-GB" altLang="en-US" sz="2400" dirty="0"/>
            </a:br>
            <a:endParaRPr lang="en-US" dirty="0"/>
          </a:p>
        </p:txBody>
      </p:sp>
      <p:sp>
        <p:nvSpPr>
          <p:cNvPr id="5" name="Subtitle 4"/>
          <p:cNvSpPr>
            <a:spLocks noGrp="1"/>
          </p:cNvSpPr>
          <p:nvPr>
            <p:ph type="subTitle" idx="1"/>
          </p:nvPr>
        </p:nvSpPr>
        <p:spPr/>
        <p:txBody>
          <a:bodyPr/>
          <a:lstStyle/>
          <a:p>
            <a:r>
              <a:rPr lang="en-GB" altLang="en-US" sz="2400" dirty="0"/>
              <a:t>DAY 1</a:t>
            </a:r>
            <a:endParaRPr lang="en-US" sz="2400" dirty="0"/>
          </a:p>
          <a:p>
            <a:endParaRPr lang="en-GB" sz="2200" dirty="0">
              <a:solidFill>
                <a:schemeClr val="bg1"/>
              </a:solidFill>
            </a:endParaRPr>
          </a:p>
        </p:txBody>
      </p:sp>
      <p:sp>
        <p:nvSpPr>
          <p:cNvPr id="2" name="Text Placeholder 1"/>
          <p:cNvSpPr>
            <a:spLocks noGrp="1"/>
          </p:cNvSpPr>
          <p:nvPr>
            <p:ph type="body" sz="quarter" idx="13"/>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056" y="1340768"/>
            <a:ext cx="8763000" cy="1143000"/>
          </a:xfrm>
        </p:spPr>
        <p:txBody>
          <a:bodyPr/>
          <a:lstStyle/>
          <a:p>
            <a:pPr>
              <a:defRPr/>
            </a:pPr>
            <a:r>
              <a:rPr lang="en-GB" sz="3600" dirty="0" smtClean="0">
                <a:solidFill>
                  <a:schemeClr val="accent2">
                    <a:lumMod val="75000"/>
                  </a:schemeClr>
                </a:solidFill>
                <a:latin typeface="Arial" panose="020B0604020202020204" pitchFamily="34" charset="0"/>
                <a:cs typeface="Arial" panose="020B0604020202020204" pitchFamily="34" charset="0"/>
              </a:rPr>
              <a:t>Group exercise: Arousal–relaxation cycle</a:t>
            </a:r>
            <a:endParaRPr lang="en-GB" sz="36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11163" y="2780928"/>
            <a:ext cx="8229600" cy="2290117"/>
          </a:xfrm>
        </p:spPr>
        <p:txBody>
          <a:bodyPr/>
          <a:lstStyle/>
          <a:p>
            <a:pPr marL="0" indent="0">
              <a:buFont typeface="Arial" charset="0"/>
              <a:buNone/>
              <a:defRPr/>
            </a:pPr>
            <a:r>
              <a:rPr lang="en-GB" sz="2400" dirty="0"/>
              <a:t>What do you think the child would do if their needs are not met, or </a:t>
            </a:r>
            <a:r>
              <a:rPr lang="en-GB" sz="2400" dirty="0" smtClean="0"/>
              <a:t>if they </a:t>
            </a:r>
            <a:r>
              <a:rPr lang="en-GB" sz="2400" dirty="0"/>
              <a:t>receive no positive interaction with their parent/caregiver?</a:t>
            </a:r>
          </a:p>
          <a:p>
            <a:pPr>
              <a:defRPr/>
            </a:pPr>
            <a:endParaRPr lang="en-GB" dirty="0"/>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D2C9058-C656-4C0B-BD0E-60DC40B8A1DA}" type="slidenum">
              <a:rPr lang="en-GB" altLang="en-US" sz="1200" smtClean="0">
                <a:solidFill>
                  <a:srgbClr val="898989"/>
                </a:solidFill>
                <a:latin typeface="Arial" charset="0"/>
              </a:rPr>
              <a:pPr>
                <a:spcBef>
                  <a:spcPct val="0"/>
                </a:spcBef>
                <a:buFontTx/>
                <a:buNone/>
              </a:pPr>
              <a:t>10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11237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60477" y="1055277"/>
            <a:ext cx="8723312" cy="565445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What is dual approval – where does it fit? </a:t>
            </a:r>
            <a:endParaRPr lang="en-GB" dirty="0">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Concurrency? Fostering for adoption? Dual approval? </a:t>
            </a:r>
            <a:r>
              <a:rPr lang="en-GB" sz="2200" dirty="0" err="1">
                <a:solidFill>
                  <a:srgbClr val="747374"/>
                </a:solidFill>
                <a:latin typeface="+mn-lt"/>
              </a:rPr>
              <a:t>Reg</a:t>
            </a:r>
            <a:r>
              <a:rPr lang="en-GB" sz="2200" dirty="0">
                <a:solidFill>
                  <a:srgbClr val="747374"/>
                </a:solidFill>
                <a:latin typeface="+mn-lt"/>
              </a:rPr>
              <a:t> 25A temporary approval? Are they different? </a:t>
            </a:r>
            <a:endParaRPr lang="en-GB" sz="2200" dirty="0" smtClean="0">
              <a:solidFill>
                <a:srgbClr val="747374"/>
              </a:solidFill>
              <a:latin typeface="+mn-lt"/>
            </a:endParaRP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The terminology is confusing but the names describe placements which are in fact very </a:t>
            </a:r>
            <a:r>
              <a:rPr lang="en-GB" sz="2200" dirty="0" smtClean="0">
                <a:solidFill>
                  <a:srgbClr val="747374"/>
                </a:solidFill>
                <a:latin typeface="+mn-lt"/>
              </a:rPr>
              <a:t>similar</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These children come from backgrounds of severe difficulties and are likely to have experienced stress </a:t>
            </a:r>
            <a:r>
              <a:rPr lang="en-GB" sz="2200" dirty="0" smtClean="0">
                <a:solidFill>
                  <a:srgbClr val="747374"/>
                </a:solidFill>
                <a:latin typeface="+mn-lt"/>
              </a:rPr>
              <a:t>pre-birth</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At the time of placement, there is no known capable family </a:t>
            </a:r>
            <a:r>
              <a:rPr lang="en-GB" sz="2200" dirty="0" smtClean="0">
                <a:solidFill>
                  <a:srgbClr val="747374"/>
                </a:solidFill>
                <a:latin typeface="+mn-lt"/>
              </a:rPr>
              <a:t>member available to care for the child</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Carers foster the child through court proceedings </a:t>
            </a:r>
            <a:endParaRPr lang="en-GB" sz="2200" dirty="0" smtClean="0">
              <a:solidFill>
                <a:srgbClr val="747374"/>
              </a:solidFill>
              <a:latin typeface="+mn-lt"/>
            </a:endParaRP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The child returns to </a:t>
            </a:r>
            <a:r>
              <a:rPr lang="en-GB" sz="2200" dirty="0" smtClean="0">
                <a:solidFill>
                  <a:srgbClr val="747374"/>
                </a:solidFill>
                <a:latin typeface="+mn-lt"/>
              </a:rPr>
              <a:t>family </a:t>
            </a:r>
            <a:r>
              <a:rPr lang="en-GB" sz="2200" dirty="0">
                <a:solidFill>
                  <a:srgbClr val="747374"/>
                </a:solidFill>
                <a:latin typeface="+mn-lt"/>
              </a:rPr>
              <a:t>if they are positively assessed OR go on to be adopted by the carers</a:t>
            </a:r>
          </a:p>
          <a:p>
            <a:pPr marL="342900" indent="-342900" eaLnBrk="1" hangingPunct="1">
              <a:spcBef>
                <a:spcPct val="20000"/>
              </a:spcBef>
              <a:buFont typeface="Arial" pitchFamily="34" charset="0"/>
              <a:buChar char="•"/>
              <a:defRPr/>
            </a:pPr>
            <a:endParaRPr lang="en-GB" dirty="0">
              <a:latin typeface="+mn-lt"/>
            </a:endParaRPr>
          </a:p>
          <a:p>
            <a:pPr eaLnBrk="1" hangingPunct="1">
              <a:spcBef>
                <a:spcPct val="20000"/>
              </a:spcBef>
              <a:defRPr/>
            </a:pPr>
            <a:endParaRPr lang="en-GB" dirty="0">
              <a:latin typeface="+mn-lt"/>
            </a:endParaRPr>
          </a:p>
          <a:p>
            <a:pPr eaLnBrk="1" hangingPunct="1">
              <a:spcBef>
                <a:spcPct val="20000"/>
              </a:spcBef>
              <a:defRPr/>
            </a:pPr>
            <a:endParaRPr lang="en-GB" dirty="0">
              <a:latin typeface="+mn-lt"/>
            </a:endParaRPr>
          </a:p>
          <a:p>
            <a:pPr eaLnBrk="1" hangingPunct="1">
              <a:spcBef>
                <a:spcPct val="20000"/>
              </a:spcBef>
              <a:defRPr/>
            </a:pPr>
            <a:endParaRPr lang="en-GB" dirty="0">
              <a:latin typeface="+mn-lt"/>
            </a:endParaRPr>
          </a:p>
          <a:p>
            <a:pPr eaLnBrk="1" hangingPunct="1">
              <a:spcBef>
                <a:spcPct val="20000"/>
              </a:spcBef>
              <a:defRPr/>
            </a:pPr>
            <a:endParaRPr lang="en-GB" sz="2400" dirty="0"/>
          </a:p>
        </p:txBody>
      </p:sp>
      <p:sp>
        <p:nvSpPr>
          <p:cNvPr id="122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FB2E0AA-56C9-454B-854F-832F76B1236F}" type="slidenum">
              <a:rPr lang="en-GB" altLang="en-US" sz="1200" smtClean="0">
                <a:solidFill>
                  <a:srgbClr val="898989"/>
                </a:solidFill>
                <a:latin typeface="Arial" charset="0"/>
              </a:rPr>
              <a:pPr>
                <a:spcBef>
                  <a:spcPct val="0"/>
                </a:spcBef>
                <a:buFontTx/>
                <a:buNone/>
              </a:pPr>
              <a:t>11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825752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spect="1" noChangeArrowheads="1"/>
          </p:cNvSpPr>
          <p:nvPr/>
        </p:nvSpPr>
        <p:spPr bwMode="auto">
          <a:xfrm>
            <a:off x="150813" y="150813"/>
            <a:ext cx="876776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GB" altLang="en-US" sz="3600">
              <a:solidFill>
                <a:srgbClr val="B70005"/>
              </a:solidFill>
              <a:latin typeface="Arial" charset="0"/>
            </a:endParaRPr>
          </a:p>
          <a:p>
            <a:pPr>
              <a:spcBef>
                <a:spcPct val="0"/>
              </a:spcBef>
              <a:buFontTx/>
              <a:buNone/>
            </a:pPr>
            <a:endParaRPr lang="en-GB" altLang="en-US" sz="3600">
              <a:solidFill>
                <a:srgbClr val="B70005"/>
              </a:solidFill>
              <a:latin typeface="Arial" charset="0"/>
            </a:endParaRPr>
          </a:p>
          <a:p>
            <a:pPr>
              <a:spcBef>
                <a:spcPct val="0"/>
              </a:spcBef>
              <a:buFontTx/>
              <a:buNone/>
            </a:pPr>
            <a:endParaRPr lang="en-US" altLang="en-US" sz="2000">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US" altLang="en-US" sz="2000">
              <a:solidFill>
                <a:srgbClr val="4C4247"/>
              </a:solidFill>
              <a:latin typeface="Arial" charset="0"/>
            </a:endParaRPr>
          </a:p>
          <a:p>
            <a:pPr>
              <a:spcBef>
                <a:spcPct val="0"/>
              </a:spcBef>
              <a:buFontTx/>
              <a:buNone/>
            </a:pPr>
            <a:endParaRPr lang="en-GB" altLang="en-US" sz="2400">
              <a:solidFill>
                <a:schemeClr val="accent2"/>
              </a:solidFill>
              <a:latin typeface="Arial" charset="0"/>
            </a:endParaRPr>
          </a:p>
        </p:txBody>
      </p:sp>
      <p:sp>
        <p:nvSpPr>
          <p:cNvPr id="13316" name="Title 1"/>
          <p:cNvSpPr>
            <a:spLocks noGrp="1"/>
          </p:cNvSpPr>
          <p:nvPr>
            <p:ph type="ctrTitle"/>
          </p:nvPr>
        </p:nvSpPr>
        <p:spPr/>
        <p:txBody>
          <a:bodyPr/>
          <a:lstStyle/>
          <a:p>
            <a:r>
              <a:rPr lang="en-GB" altLang="en-US" smtClean="0">
                <a:solidFill>
                  <a:srgbClr val="B70005"/>
                </a:solidFill>
                <a:latin typeface="Arial" charset="0"/>
              </a:rPr>
              <a:t>Early permanence – dually approved carers</a:t>
            </a:r>
            <a:br>
              <a:rPr lang="en-GB" altLang="en-US" smtClean="0">
                <a:solidFill>
                  <a:srgbClr val="B70005"/>
                </a:solidFill>
                <a:latin typeface="Arial" charset="0"/>
              </a:rPr>
            </a:br>
            <a:endParaRPr lang="en-GB" altLang="en-US" smtClean="0"/>
          </a:p>
        </p:txBody>
      </p:sp>
      <p:sp>
        <p:nvSpPr>
          <p:cNvPr id="3" name="Subtitle 2"/>
          <p:cNvSpPr>
            <a:spLocks noGrp="1"/>
          </p:cNvSpPr>
          <p:nvPr>
            <p:ph type="subTitle" idx="1"/>
          </p:nvPr>
        </p:nvSpPr>
        <p:spPr/>
        <p:txBody>
          <a:bodyPr/>
          <a:lstStyle/>
          <a:p>
            <a:pPr>
              <a:buFont typeface="Arial" panose="020B0604020202020204" pitchFamily="34" charset="0"/>
              <a:buNone/>
              <a:defRPr/>
            </a:pPr>
            <a:r>
              <a:rPr lang="en-GB" altLang="en-US" dirty="0">
                <a:solidFill>
                  <a:srgbClr val="B70005"/>
                </a:solidFill>
                <a:latin typeface="Arial" panose="020B0604020202020204" pitchFamily="34" charset="0"/>
              </a:rPr>
              <a:t>The </a:t>
            </a:r>
            <a:r>
              <a:rPr lang="en-GB" altLang="en-US" dirty="0" smtClean="0">
                <a:solidFill>
                  <a:srgbClr val="B70005"/>
                </a:solidFill>
                <a:latin typeface="Arial" panose="020B0604020202020204" pitchFamily="34" charset="0"/>
              </a:rPr>
              <a:t>legal context</a:t>
            </a:r>
            <a:endParaRPr lang="en-GB" altLang="en-US" dirty="0">
              <a:solidFill>
                <a:srgbClr val="B70005"/>
              </a:solidFill>
              <a:latin typeface="Arial" panose="020B0604020202020204" pitchFamily="34" charset="0"/>
            </a:endParaRPr>
          </a:p>
          <a:p>
            <a:pPr>
              <a:buFont typeface="Arial" panose="020B0604020202020204" pitchFamily="34" charset="0"/>
              <a:buNone/>
              <a:defRPr/>
            </a:pPr>
            <a:endParaRPr lang="en-GB" dirty="0"/>
          </a:p>
        </p:txBody>
      </p:sp>
      <p:sp>
        <p:nvSpPr>
          <p:cNvPr id="1331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F6C99A7-5B99-4659-B277-1B9B086DA1F5}" type="slidenum">
              <a:rPr lang="en-GB" altLang="en-US" sz="1200" smtClean="0">
                <a:solidFill>
                  <a:srgbClr val="898989"/>
                </a:solidFill>
                <a:latin typeface="Arial" charset="0"/>
              </a:rPr>
              <a:pPr>
                <a:spcBef>
                  <a:spcPct val="0"/>
                </a:spcBef>
                <a:buFontTx/>
                <a:buNone/>
              </a:pPr>
              <a:t>12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820858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0813" y="1052736"/>
            <a:ext cx="8723312" cy="543842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legal process</a:t>
            </a:r>
          </a:p>
          <a:p>
            <a:pPr>
              <a:defRPr/>
            </a:pPr>
            <a:endParaRPr lang="en-GB" dirty="0">
              <a:solidFill>
                <a:srgbClr val="B70005"/>
              </a:solidFill>
            </a:endParaRPr>
          </a:p>
          <a:p>
            <a:pPr marL="342900" indent="-342900" eaLnBrk="1" hangingPunct="1">
              <a:spcBef>
                <a:spcPct val="20000"/>
              </a:spcBef>
              <a:buFont typeface="Arial" pitchFamily="34" charset="0"/>
              <a:buChar char="•"/>
              <a:defRPr/>
            </a:pPr>
            <a:r>
              <a:rPr lang="en-GB" sz="2200" dirty="0">
                <a:solidFill>
                  <a:srgbClr val="747374"/>
                </a:solidFill>
                <a:latin typeface="+mn-lt"/>
              </a:rPr>
              <a:t>Pre-proceedings – child protection conference, family group conference, legal planning </a:t>
            </a:r>
            <a:r>
              <a:rPr lang="en-GB" sz="2200" dirty="0" smtClean="0">
                <a:solidFill>
                  <a:srgbClr val="747374"/>
                </a:solidFill>
                <a:latin typeface="+mn-lt"/>
              </a:rPr>
              <a:t>meeting</a:t>
            </a:r>
          </a:p>
          <a:p>
            <a:pPr eaLnBrk="1" hangingPunct="1">
              <a:spcBef>
                <a:spcPct val="20000"/>
              </a:spcBef>
              <a:defRPr/>
            </a:pPr>
            <a:endParaRPr lang="en-GB" sz="12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Initial hearing – interim care order and placement – </a:t>
            </a:r>
            <a:r>
              <a:rPr lang="en-GB" sz="2200" dirty="0" smtClean="0">
                <a:solidFill>
                  <a:srgbClr val="747374"/>
                </a:solidFill>
                <a:latin typeface="+mn-lt"/>
              </a:rPr>
              <a:t>early permanence </a:t>
            </a:r>
            <a:r>
              <a:rPr lang="en-GB" sz="2200" dirty="0">
                <a:solidFill>
                  <a:srgbClr val="747374"/>
                </a:solidFill>
                <a:latin typeface="+mn-lt"/>
              </a:rPr>
              <a:t>carer/s or, e.g. residential placement </a:t>
            </a:r>
          </a:p>
          <a:p>
            <a:pPr marL="342900" indent="-342900" eaLnBrk="1" hangingPunct="1">
              <a:spcBef>
                <a:spcPct val="20000"/>
              </a:spcBef>
              <a:buFont typeface="Arial" pitchFamily="34" charset="0"/>
              <a:buChar char="•"/>
              <a:defRPr/>
            </a:pPr>
            <a:r>
              <a:rPr lang="en-GB" sz="2200" dirty="0">
                <a:solidFill>
                  <a:srgbClr val="747374"/>
                </a:solidFill>
                <a:latin typeface="+mn-lt"/>
              </a:rPr>
              <a:t>Possible issues leading to </a:t>
            </a:r>
            <a:r>
              <a:rPr lang="en-GB" sz="2200" dirty="0" smtClean="0">
                <a:solidFill>
                  <a:srgbClr val="747374"/>
                </a:solidFill>
                <a:latin typeface="+mn-lt"/>
              </a:rPr>
              <a:t>subsequent request </a:t>
            </a:r>
            <a:r>
              <a:rPr lang="en-GB" sz="2200" dirty="0">
                <a:solidFill>
                  <a:srgbClr val="747374"/>
                </a:solidFill>
                <a:latin typeface="+mn-lt"/>
              </a:rPr>
              <a:t>for </a:t>
            </a:r>
            <a:r>
              <a:rPr lang="en-GB" sz="2200" dirty="0" smtClean="0">
                <a:solidFill>
                  <a:srgbClr val="747374"/>
                </a:solidFill>
                <a:latin typeface="+mn-lt"/>
              </a:rPr>
              <a:t>early permanence placement </a:t>
            </a:r>
            <a:r>
              <a:rPr lang="en-GB" sz="2200" dirty="0">
                <a:solidFill>
                  <a:srgbClr val="747374"/>
                </a:solidFill>
                <a:latin typeface="+mn-lt"/>
              </a:rPr>
              <a:t>– breakdown of residential placement, need for change of foster carers, negative parenting assessment later in </a:t>
            </a:r>
            <a:r>
              <a:rPr lang="en-GB" sz="2200" dirty="0" smtClean="0">
                <a:solidFill>
                  <a:srgbClr val="747374"/>
                </a:solidFill>
                <a:latin typeface="+mn-lt"/>
              </a:rPr>
              <a:t>proceedings</a:t>
            </a:r>
          </a:p>
          <a:p>
            <a:pPr eaLnBrk="1" hangingPunct="1">
              <a:spcBef>
                <a:spcPct val="20000"/>
              </a:spcBef>
              <a:defRPr/>
            </a:pPr>
            <a:endParaRPr lang="en-GB" sz="1200" dirty="0">
              <a:solidFill>
                <a:srgbClr val="747374"/>
              </a:solidFill>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n-lt"/>
              </a:rPr>
              <a:t>Possible issues leading to uncertainty for </a:t>
            </a:r>
            <a:r>
              <a:rPr lang="en-GB" sz="2200" dirty="0" smtClean="0">
                <a:solidFill>
                  <a:srgbClr val="747374"/>
                </a:solidFill>
                <a:latin typeface="+mn-lt"/>
              </a:rPr>
              <a:t>early permanence carers </a:t>
            </a:r>
            <a:r>
              <a:rPr lang="en-GB" sz="2200" dirty="0">
                <a:solidFill>
                  <a:srgbClr val="747374"/>
                </a:solidFill>
                <a:latin typeface="+mn-lt"/>
              </a:rPr>
              <a:t>with child in placement – unknown family member comes forward </a:t>
            </a:r>
            <a:r>
              <a:rPr lang="en-GB" sz="2200" dirty="0" smtClean="0">
                <a:solidFill>
                  <a:srgbClr val="747374"/>
                </a:solidFill>
                <a:latin typeface="+mn-lt"/>
              </a:rPr>
              <a:t>to </a:t>
            </a:r>
            <a:r>
              <a:rPr lang="en-GB" sz="2200" dirty="0">
                <a:solidFill>
                  <a:srgbClr val="747374"/>
                </a:solidFill>
                <a:latin typeface="+mn-lt"/>
              </a:rPr>
              <a:t>be assessed part-way through proceedings</a:t>
            </a:r>
          </a:p>
          <a:p>
            <a:pPr eaLnBrk="1" hangingPunct="1">
              <a:spcBef>
                <a:spcPct val="20000"/>
              </a:spcBef>
              <a:defRPr/>
            </a:pPr>
            <a:endParaRPr lang="en-GB" dirty="0">
              <a:solidFill>
                <a:srgbClr val="B70005"/>
              </a:solidFill>
            </a:endParaRPr>
          </a:p>
          <a:p>
            <a:pPr>
              <a:defRPr/>
            </a:pPr>
            <a:endParaRPr lang="en-GB" sz="3600" dirty="0">
              <a:solidFill>
                <a:srgbClr val="B70005"/>
              </a:solidFill>
            </a:endParaRPr>
          </a:p>
          <a:p>
            <a:pPr>
              <a:defRPr/>
            </a:pPr>
            <a:endParaRPr lang="en-GB" sz="3600" dirty="0">
              <a:solidFill>
                <a:srgbClr val="B70005"/>
              </a:solidFill>
            </a:endParaRPr>
          </a:p>
          <a:p>
            <a:pPr>
              <a:defRPr/>
            </a:pPr>
            <a:r>
              <a:rPr lang="en-GB" sz="1200" b="1" dirty="0">
                <a:solidFill>
                  <a:srgbClr val="B70005"/>
                </a:solidFill>
              </a:rPr>
              <a:t>				</a:t>
            </a:r>
          </a:p>
          <a:p>
            <a:pPr>
              <a:defRPr/>
            </a:pPr>
            <a:r>
              <a:rPr lang="en-GB" sz="1200" b="1" dirty="0">
                <a:solidFill>
                  <a:srgbClr val="B70005"/>
                </a:solidFill>
              </a:rPr>
              <a:t>		</a:t>
            </a:r>
          </a:p>
        </p:txBody>
      </p:sp>
      <p:sp>
        <p:nvSpPr>
          <p:cNvPr id="143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7749C46-F29A-4BEB-AE2F-FFF3155F6BCE}" type="slidenum">
              <a:rPr lang="en-GB" altLang="en-US" sz="1200" smtClean="0">
                <a:solidFill>
                  <a:srgbClr val="898989"/>
                </a:solidFill>
                <a:latin typeface="Arial" charset="0"/>
              </a:rPr>
              <a:pPr>
                <a:spcBef>
                  <a:spcPct val="0"/>
                </a:spcBef>
                <a:buFontTx/>
                <a:buNone/>
              </a:pPr>
              <a:t>13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679691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0813" y="1124744"/>
            <a:ext cx="8723312" cy="5472608"/>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Court proceedings</a:t>
            </a:r>
          </a:p>
          <a:p>
            <a:pPr>
              <a:defRPr/>
            </a:pPr>
            <a:endParaRPr lang="en-GB" sz="1200" dirty="0">
              <a:solidFill>
                <a:srgbClr val="B70005"/>
              </a:solidFill>
            </a:endParaRPr>
          </a:p>
          <a:p>
            <a:pPr marL="342900" indent="-342900" eaLnBrk="1" hangingPunct="1">
              <a:spcBef>
                <a:spcPct val="20000"/>
              </a:spcBef>
              <a:buFontTx/>
              <a:buChar char="•"/>
              <a:defRPr/>
            </a:pPr>
            <a:r>
              <a:rPr lang="en-GB" sz="2000" dirty="0">
                <a:solidFill>
                  <a:srgbClr val="747374"/>
                </a:solidFill>
                <a:latin typeface="+mj-lt"/>
              </a:rPr>
              <a:t>The court is guided </a:t>
            </a:r>
            <a:r>
              <a:rPr lang="en-GB" sz="2000" dirty="0" smtClean="0">
                <a:solidFill>
                  <a:srgbClr val="747374"/>
                </a:solidFill>
                <a:latin typeface="+mj-lt"/>
              </a:rPr>
              <a:t>by the </a:t>
            </a:r>
            <a:r>
              <a:rPr lang="en-GB" sz="2000" dirty="0">
                <a:solidFill>
                  <a:srgbClr val="747374"/>
                </a:solidFill>
                <a:latin typeface="+mj-lt"/>
              </a:rPr>
              <a:t>Children Act 1989 </a:t>
            </a:r>
            <a:r>
              <a:rPr lang="en-GB" sz="2000" dirty="0" smtClean="0">
                <a:solidFill>
                  <a:srgbClr val="747374"/>
                </a:solidFill>
                <a:latin typeface="+mj-lt"/>
              </a:rPr>
              <a:t>Act, which states that the child’s </a:t>
            </a:r>
            <a:r>
              <a:rPr lang="en-GB" sz="2000" dirty="0">
                <a:solidFill>
                  <a:srgbClr val="747374"/>
                </a:solidFill>
                <a:latin typeface="+mj-lt"/>
              </a:rPr>
              <a:t>welfare is the court’s paramount </a:t>
            </a:r>
            <a:r>
              <a:rPr lang="en-GB" sz="2000" dirty="0" smtClean="0">
                <a:solidFill>
                  <a:srgbClr val="747374"/>
                </a:solidFill>
                <a:latin typeface="+mj-lt"/>
              </a:rPr>
              <a:t>consideration</a:t>
            </a:r>
          </a:p>
          <a:p>
            <a:pPr eaLnBrk="1" hangingPunct="1">
              <a:spcBef>
                <a:spcPct val="20000"/>
              </a:spcBef>
              <a:defRPr/>
            </a:pPr>
            <a:endParaRPr lang="en-GB" sz="2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The child </a:t>
            </a:r>
            <a:r>
              <a:rPr lang="en-GB" sz="2000" dirty="0" smtClean="0">
                <a:solidFill>
                  <a:srgbClr val="747374"/>
                </a:solidFill>
                <a:latin typeface="+mj-lt"/>
              </a:rPr>
              <a:t>will have </a:t>
            </a:r>
            <a:r>
              <a:rPr lang="en-GB" sz="2000" dirty="0">
                <a:solidFill>
                  <a:srgbClr val="747374"/>
                </a:solidFill>
                <a:latin typeface="+mj-lt"/>
              </a:rPr>
              <a:t>a Children’s Guardian and solicitor appointed by the court to ensure the best interests of the child </a:t>
            </a:r>
            <a:r>
              <a:rPr lang="en-GB" sz="2000" dirty="0" smtClean="0">
                <a:solidFill>
                  <a:srgbClr val="747374"/>
                </a:solidFill>
                <a:latin typeface="+mj-lt"/>
              </a:rPr>
              <a:t>are central to proceedings and </a:t>
            </a:r>
            <a:r>
              <a:rPr lang="en-GB" sz="2000" dirty="0">
                <a:solidFill>
                  <a:srgbClr val="747374"/>
                </a:solidFill>
                <a:latin typeface="+mj-lt"/>
              </a:rPr>
              <a:t>that </a:t>
            </a:r>
            <a:r>
              <a:rPr lang="en-GB" sz="2000" dirty="0" smtClean="0">
                <a:solidFill>
                  <a:srgbClr val="747374"/>
                </a:solidFill>
                <a:latin typeface="+mj-lt"/>
              </a:rPr>
              <a:t>the child’s </a:t>
            </a:r>
            <a:r>
              <a:rPr lang="en-GB" sz="2000" dirty="0">
                <a:solidFill>
                  <a:srgbClr val="747374"/>
                </a:solidFill>
                <a:latin typeface="+mj-lt"/>
              </a:rPr>
              <a:t>views are </a:t>
            </a:r>
            <a:r>
              <a:rPr lang="en-GB" sz="2000" dirty="0" smtClean="0">
                <a:solidFill>
                  <a:srgbClr val="747374"/>
                </a:solidFill>
                <a:latin typeface="+mj-lt"/>
              </a:rPr>
              <a:t>represented</a:t>
            </a:r>
          </a:p>
          <a:p>
            <a:pPr eaLnBrk="1" hangingPunct="1">
              <a:spcBef>
                <a:spcPct val="20000"/>
              </a:spcBef>
              <a:defRPr/>
            </a:pPr>
            <a:endParaRPr lang="en-GB" sz="2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The court must avoid delay in </a:t>
            </a:r>
            <a:r>
              <a:rPr lang="en-GB" sz="2000" dirty="0" smtClean="0">
                <a:solidFill>
                  <a:srgbClr val="747374"/>
                </a:solidFill>
                <a:latin typeface="+mj-lt"/>
              </a:rPr>
              <a:t>conducting </a:t>
            </a:r>
            <a:r>
              <a:rPr lang="en-GB" sz="2000" dirty="0">
                <a:solidFill>
                  <a:srgbClr val="747374"/>
                </a:solidFill>
                <a:latin typeface="+mj-lt"/>
              </a:rPr>
              <a:t>proceedings in respect of the </a:t>
            </a:r>
            <a:r>
              <a:rPr lang="en-GB" sz="2000" dirty="0" smtClean="0">
                <a:solidFill>
                  <a:srgbClr val="747374"/>
                </a:solidFill>
                <a:latin typeface="+mj-lt"/>
              </a:rPr>
              <a:t>child</a:t>
            </a:r>
          </a:p>
          <a:p>
            <a:pPr eaLnBrk="1" hangingPunct="1">
              <a:spcBef>
                <a:spcPct val="20000"/>
              </a:spcBef>
              <a:defRPr/>
            </a:pPr>
            <a:endParaRPr lang="en-GB" sz="2000" dirty="0">
              <a:solidFill>
                <a:srgbClr val="747374"/>
              </a:solidFill>
              <a:latin typeface="+mj-lt"/>
            </a:endParaRPr>
          </a:p>
          <a:p>
            <a:pPr marL="342900" indent="-342900" eaLnBrk="1" hangingPunct="1">
              <a:spcBef>
                <a:spcPct val="20000"/>
              </a:spcBef>
              <a:buFontTx/>
              <a:buChar char="•"/>
              <a:defRPr/>
            </a:pPr>
            <a:r>
              <a:rPr lang="en-GB" sz="2000" dirty="0" smtClean="0">
                <a:solidFill>
                  <a:srgbClr val="747374"/>
                </a:solidFill>
                <a:latin typeface="+mj-lt"/>
              </a:rPr>
              <a:t>The </a:t>
            </a:r>
            <a:r>
              <a:rPr lang="en-GB" sz="2000" dirty="0">
                <a:solidFill>
                  <a:srgbClr val="747374"/>
                </a:solidFill>
                <a:latin typeface="+mj-lt"/>
              </a:rPr>
              <a:t>Children and Families Act 2014 legislated that childcare proceedings take place within 26 weeks, i.e. to point of final care plan, i.e. </a:t>
            </a:r>
            <a:r>
              <a:rPr lang="en-GB" sz="2000" dirty="0" smtClean="0">
                <a:solidFill>
                  <a:srgbClr val="747374"/>
                </a:solidFill>
                <a:latin typeface="+mj-lt"/>
              </a:rPr>
              <a:t>rehabilitation of </a:t>
            </a:r>
            <a:r>
              <a:rPr lang="en-GB" sz="2000" dirty="0">
                <a:solidFill>
                  <a:srgbClr val="747374"/>
                </a:solidFill>
                <a:latin typeface="+mj-lt"/>
              </a:rPr>
              <a:t>placement </a:t>
            </a:r>
            <a:r>
              <a:rPr lang="en-GB" sz="2000" dirty="0" smtClean="0">
                <a:solidFill>
                  <a:srgbClr val="747374"/>
                </a:solidFill>
                <a:latin typeface="+mj-lt"/>
              </a:rPr>
              <a:t>order, although there may be extensions</a:t>
            </a:r>
            <a:endParaRPr lang="en-GB" sz="2000" dirty="0">
              <a:solidFill>
                <a:srgbClr val="747374"/>
              </a:solidFill>
              <a:latin typeface="+mj-lt"/>
            </a:endParaRPr>
          </a:p>
          <a:p>
            <a:pPr marL="342900" indent="-342900" eaLnBrk="1" hangingPunct="1">
              <a:spcBef>
                <a:spcPct val="20000"/>
              </a:spcBef>
              <a:buFontTx/>
              <a:buChar char="•"/>
              <a:defRPr/>
            </a:pPr>
            <a:endParaRPr lang="en-GB" sz="2400" dirty="0">
              <a:latin typeface="+mj-lt"/>
            </a:endParaRP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1536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8BC960C-DA23-40F7-AEC2-46C7664E58EE}" type="slidenum">
              <a:rPr lang="en-GB" altLang="en-US" sz="1200" smtClean="0">
                <a:solidFill>
                  <a:srgbClr val="898989"/>
                </a:solidFill>
                <a:latin typeface="Arial" charset="0"/>
              </a:rPr>
              <a:pPr>
                <a:spcBef>
                  <a:spcPct val="0"/>
                </a:spcBef>
                <a:buFontTx/>
                <a:buNone/>
              </a:pPr>
              <a:t>14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662011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0813" y="917923"/>
            <a:ext cx="8723312" cy="543842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role of the Children’s Guardian</a:t>
            </a:r>
          </a:p>
          <a:p>
            <a:pPr>
              <a:defRPr/>
            </a:pPr>
            <a:endParaRPr lang="en-GB" dirty="0">
              <a:solidFill>
                <a:srgbClr val="B70005"/>
              </a:solidFill>
            </a:endParaRPr>
          </a:p>
          <a:p>
            <a:pPr marL="342900" indent="-342900" eaLnBrk="1" hangingPunct="1">
              <a:spcBef>
                <a:spcPct val="20000"/>
              </a:spcBef>
              <a:spcAft>
                <a:spcPts val="1200"/>
              </a:spcAft>
              <a:buFontTx/>
              <a:buChar char="•"/>
              <a:defRPr/>
            </a:pPr>
            <a:r>
              <a:rPr lang="en-GB" sz="2000" dirty="0">
                <a:solidFill>
                  <a:srgbClr val="747374"/>
                </a:solidFill>
                <a:latin typeface="+mj-lt"/>
              </a:rPr>
              <a:t>A Children’s Guardian is appointed by the court to provide an independent overview of proceedings and </a:t>
            </a:r>
            <a:r>
              <a:rPr lang="en-GB" sz="2000" dirty="0" smtClean="0">
                <a:solidFill>
                  <a:srgbClr val="747374"/>
                </a:solidFill>
                <a:latin typeface="+mj-lt"/>
              </a:rPr>
              <a:t>promote the </a:t>
            </a:r>
            <a:r>
              <a:rPr lang="en-GB" sz="2000" dirty="0">
                <a:solidFill>
                  <a:srgbClr val="747374"/>
                </a:solidFill>
                <a:latin typeface="+mj-lt"/>
              </a:rPr>
              <a:t>best interests of the child</a:t>
            </a:r>
          </a:p>
          <a:p>
            <a:pPr marL="342900" indent="-342900" eaLnBrk="1" hangingPunct="1">
              <a:spcBef>
                <a:spcPct val="20000"/>
              </a:spcBef>
              <a:spcAft>
                <a:spcPts val="1200"/>
              </a:spcAft>
              <a:buFontTx/>
              <a:buChar char="•"/>
              <a:defRPr/>
            </a:pPr>
            <a:r>
              <a:rPr lang="en-GB" sz="2000" dirty="0" smtClean="0">
                <a:solidFill>
                  <a:srgbClr val="747374"/>
                </a:solidFill>
                <a:latin typeface="+mj-lt"/>
              </a:rPr>
              <a:t>Children’s Guardians are social workers</a:t>
            </a:r>
            <a:endParaRPr lang="en-GB" sz="2000" dirty="0">
              <a:solidFill>
                <a:srgbClr val="747374"/>
              </a:solidFill>
              <a:latin typeface="+mj-lt"/>
            </a:endParaRPr>
          </a:p>
          <a:p>
            <a:pPr marL="342900" indent="-342900" eaLnBrk="1" hangingPunct="1">
              <a:spcBef>
                <a:spcPct val="20000"/>
              </a:spcBef>
              <a:spcAft>
                <a:spcPts val="1200"/>
              </a:spcAft>
              <a:buFontTx/>
              <a:buChar char="•"/>
              <a:defRPr/>
            </a:pPr>
            <a:r>
              <a:rPr lang="en-GB" sz="2000" dirty="0">
                <a:solidFill>
                  <a:srgbClr val="747374"/>
                </a:solidFill>
                <a:latin typeface="+mj-lt"/>
              </a:rPr>
              <a:t>They work for </a:t>
            </a:r>
            <a:r>
              <a:rPr lang="en-GB" sz="2000" dirty="0" smtClean="0">
                <a:solidFill>
                  <a:srgbClr val="747374"/>
                </a:solidFill>
                <a:latin typeface="+mj-lt"/>
              </a:rPr>
              <a:t>an independent organisation</a:t>
            </a:r>
            <a:r>
              <a:rPr lang="en-GB" sz="2000" dirty="0">
                <a:solidFill>
                  <a:srgbClr val="747374"/>
                </a:solidFill>
                <a:latin typeface="+mj-lt"/>
              </a:rPr>
              <a:t>, </a:t>
            </a:r>
            <a:r>
              <a:rPr lang="en-GB" sz="2000" dirty="0" smtClean="0">
                <a:solidFill>
                  <a:srgbClr val="747374"/>
                </a:solidFill>
                <a:latin typeface="+mj-lt"/>
              </a:rPr>
              <a:t>CAFCASS (Children and Family Court Advisory and Support Service)</a:t>
            </a:r>
            <a:endParaRPr lang="en-GB" sz="2000" dirty="0">
              <a:solidFill>
                <a:srgbClr val="747374"/>
              </a:solidFill>
              <a:latin typeface="+mj-lt"/>
            </a:endParaRPr>
          </a:p>
          <a:p>
            <a:pPr marL="342900" indent="-342900" eaLnBrk="1" hangingPunct="1">
              <a:spcBef>
                <a:spcPct val="20000"/>
              </a:spcBef>
              <a:spcAft>
                <a:spcPts val="1200"/>
              </a:spcAft>
              <a:buFontTx/>
              <a:buChar char="•"/>
              <a:defRPr/>
            </a:pPr>
            <a:r>
              <a:rPr lang="en-GB" sz="2000" dirty="0">
                <a:solidFill>
                  <a:srgbClr val="747374"/>
                </a:solidFill>
                <a:latin typeface="+mj-lt"/>
              </a:rPr>
              <a:t>They will visit the child at least </a:t>
            </a:r>
            <a:r>
              <a:rPr lang="en-GB" sz="2000" dirty="0" smtClean="0">
                <a:solidFill>
                  <a:srgbClr val="747374"/>
                </a:solidFill>
                <a:latin typeface="+mj-lt"/>
              </a:rPr>
              <a:t>once or twice </a:t>
            </a:r>
            <a:r>
              <a:rPr lang="en-GB" sz="2000" dirty="0">
                <a:solidFill>
                  <a:srgbClr val="747374"/>
                </a:solidFill>
                <a:latin typeface="+mj-lt"/>
              </a:rPr>
              <a:t>during proceedings, they may attend meetings, </a:t>
            </a:r>
            <a:r>
              <a:rPr lang="en-GB" sz="2000" dirty="0" err="1">
                <a:solidFill>
                  <a:srgbClr val="747374"/>
                </a:solidFill>
                <a:latin typeface="+mj-lt"/>
              </a:rPr>
              <a:t>etc</a:t>
            </a:r>
            <a:r>
              <a:rPr lang="en-GB" sz="2000" dirty="0">
                <a:solidFill>
                  <a:srgbClr val="747374"/>
                </a:solidFill>
                <a:latin typeface="+mj-lt"/>
              </a:rPr>
              <a:t>, and will meet </a:t>
            </a:r>
            <a:r>
              <a:rPr lang="en-GB" sz="2000" dirty="0" smtClean="0">
                <a:solidFill>
                  <a:srgbClr val="747374"/>
                </a:solidFill>
                <a:latin typeface="+mj-lt"/>
              </a:rPr>
              <a:t>the child’s  </a:t>
            </a:r>
            <a:r>
              <a:rPr lang="en-GB" sz="2000" dirty="0">
                <a:solidFill>
                  <a:srgbClr val="747374"/>
                </a:solidFill>
                <a:latin typeface="+mj-lt"/>
              </a:rPr>
              <a:t>parents</a:t>
            </a:r>
          </a:p>
          <a:p>
            <a:pPr marL="342900" indent="-342900" eaLnBrk="1" hangingPunct="1">
              <a:spcBef>
                <a:spcPct val="20000"/>
              </a:spcBef>
              <a:spcAft>
                <a:spcPts val="1200"/>
              </a:spcAft>
              <a:buFontTx/>
              <a:buChar char="•"/>
              <a:defRPr/>
            </a:pPr>
            <a:r>
              <a:rPr lang="en-GB" sz="2000" dirty="0">
                <a:solidFill>
                  <a:srgbClr val="747374"/>
                </a:solidFill>
                <a:latin typeface="+mj-lt"/>
              </a:rPr>
              <a:t>They liaise with professionals working with the child </a:t>
            </a:r>
            <a:endParaRPr lang="en-GB" sz="2000" dirty="0" smtClean="0">
              <a:solidFill>
                <a:srgbClr val="747374"/>
              </a:solidFill>
              <a:latin typeface="+mj-lt"/>
            </a:endParaRPr>
          </a:p>
          <a:p>
            <a:pPr marL="342900" indent="-342900" eaLnBrk="1" hangingPunct="1">
              <a:spcBef>
                <a:spcPct val="20000"/>
              </a:spcBef>
              <a:spcAft>
                <a:spcPts val="1200"/>
              </a:spcAft>
              <a:buFontTx/>
              <a:buChar char="•"/>
              <a:defRPr/>
            </a:pPr>
            <a:r>
              <a:rPr lang="en-GB" sz="2000" dirty="0" smtClean="0">
                <a:solidFill>
                  <a:srgbClr val="747374"/>
                </a:solidFill>
                <a:latin typeface="+mj-lt"/>
              </a:rPr>
              <a:t>They </a:t>
            </a:r>
            <a:r>
              <a:rPr lang="en-GB" sz="2000" dirty="0">
                <a:solidFill>
                  <a:srgbClr val="747374"/>
                </a:solidFill>
                <a:latin typeface="+mj-lt"/>
              </a:rPr>
              <a:t>provide a report stating their views </a:t>
            </a:r>
            <a:r>
              <a:rPr lang="en-GB" sz="2000" dirty="0" smtClean="0">
                <a:solidFill>
                  <a:srgbClr val="747374"/>
                </a:solidFill>
                <a:latin typeface="+mj-lt"/>
              </a:rPr>
              <a:t>and making a recommendation to the court about </a:t>
            </a:r>
            <a:r>
              <a:rPr lang="en-GB" sz="2000" dirty="0">
                <a:solidFill>
                  <a:srgbClr val="747374"/>
                </a:solidFill>
                <a:latin typeface="+mj-lt"/>
              </a:rPr>
              <a:t>the </a:t>
            </a:r>
            <a:r>
              <a:rPr lang="en-GB" sz="2000" dirty="0" smtClean="0">
                <a:solidFill>
                  <a:srgbClr val="747374"/>
                </a:solidFill>
                <a:latin typeface="+mj-lt"/>
              </a:rPr>
              <a:t>appropriate care </a:t>
            </a:r>
            <a:r>
              <a:rPr lang="en-GB" sz="2000" dirty="0">
                <a:solidFill>
                  <a:srgbClr val="747374"/>
                </a:solidFill>
                <a:latin typeface="+mj-lt"/>
              </a:rPr>
              <a:t>plan for the </a:t>
            </a:r>
            <a:r>
              <a:rPr lang="en-GB" sz="2000" dirty="0" smtClean="0">
                <a:solidFill>
                  <a:srgbClr val="747374"/>
                </a:solidFill>
                <a:latin typeface="+mj-lt"/>
              </a:rPr>
              <a:t>child</a:t>
            </a:r>
            <a:endParaRPr lang="en-GB" sz="2000" dirty="0">
              <a:solidFill>
                <a:srgbClr val="747374"/>
              </a:solidFill>
              <a:latin typeface="+mj-lt"/>
            </a:endParaRPr>
          </a:p>
          <a:p>
            <a:pPr eaLnBrk="1" hangingPunct="1">
              <a:spcBef>
                <a:spcPct val="20000"/>
              </a:spcBef>
              <a:spcAft>
                <a:spcPts val="1200"/>
              </a:spcAft>
              <a:defRPr/>
            </a:pPr>
            <a:endParaRPr lang="en-GB" sz="2400" dirty="0">
              <a:latin typeface="+mj-lt"/>
            </a:endParaRPr>
          </a:p>
          <a:p>
            <a:pPr marL="342900" indent="-342900" eaLnBrk="1" hangingPunct="1">
              <a:spcBef>
                <a:spcPct val="20000"/>
              </a:spcBef>
              <a:buFontTx/>
              <a:buChar char="•"/>
              <a:defRPr/>
            </a:pPr>
            <a:endParaRPr lang="en-GB" sz="2400" dirty="0">
              <a:latin typeface="+mj-lt"/>
            </a:endParaRP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163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7DB9A1A-98D0-4E12-BAC7-30254D5DD3AC}" type="slidenum">
              <a:rPr lang="en-GB" altLang="en-US" sz="1200" smtClean="0">
                <a:solidFill>
                  <a:srgbClr val="898989"/>
                </a:solidFill>
                <a:latin typeface="Arial" charset="0"/>
              </a:rPr>
              <a:pPr>
                <a:spcBef>
                  <a:spcPct val="0"/>
                </a:spcBef>
                <a:buFontTx/>
                <a:buNone/>
              </a:pPr>
              <a:t>15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949847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59981" y="1124744"/>
            <a:ext cx="8723312" cy="464633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Court proceedings</a:t>
            </a:r>
          </a:p>
          <a:p>
            <a:pPr>
              <a:defRPr/>
            </a:pPr>
            <a:endParaRPr lang="en-GB" sz="1800" dirty="0">
              <a:solidFill>
                <a:srgbClr val="B70005"/>
              </a:solidFill>
            </a:endParaRPr>
          </a:p>
          <a:p>
            <a:pPr marL="342900" indent="-342900" eaLnBrk="1" hangingPunct="1">
              <a:spcBef>
                <a:spcPct val="20000"/>
              </a:spcBef>
              <a:spcAft>
                <a:spcPts val="1200"/>
              </a:spcAft>
              <a:buFont typeface="Arial" pitchFamily="34" charset="0"/>
              <a:buChar char="•"/>
              <a:defRPr/>
            </a:pPr>
            <a:r>
              <a:rPr lang="en-GB" sz="2400" dirty="0">
                <a:solidFill>
                  <a:srgbClr val="747374"/>
                </a:solidFill>
                <a:latin typeface="+mj-lt"/>
              </a:rPr>
              <a:t>The </a:t>
            </a:r>
            <a:r>
              <a:rPr lang="en-GB" sz="2400" dirty="0" smtClean="0">
                <a:solidFill>
                  <a:srgbClr val="747374"/>
                </a:solidFill>
                <a:latin typeface="+mj-lt"/>
              </a:rPr>
              <a:t>local authority and court have a duty to be satisfied that the child cannot be raised by their parents or within the family or by connected persons, before making alternative arrangements</a:t>
            </a:r>
            <a:endParaRPr lang="en-GB" sz="2400" dirty="0">
              <a:solidFill>
                <a:srgbClr val="747374"/>
              </a:solidFill>
              <a:latin typeface="+mj-lt"/>
            </a:endParaRPr>
          </a:p>
          <a:p>
            <a:pPr marL="342900" indent="-342900" eaLnBrk="1" hangingPunct="1">
              <a:spcBef>
                <a:spcPct val="20000"/>
              </a:spcBef>
              <a:spcAft>
                <a:spcPts val="1200"/>
              </a:spcAft>
              <a:buFont typeface="Arial" pitchFamily="34" charset="0"/>
              <a:buChar char="•"/>
              <a:defRPr/>
            </a:pPr>
            <a:r>
              <a:rPr lang="en-GB" sz="2400" dirty="0" smtClean="0">
                <a:solidFill>
                  <a:srgbClr val="747374"/>
                </a:solidFill>
                <a:latin typeface="+mj-lt"/>
              </a:rPr>
              <a:t>Any </a:t>
            </a:r>
            <a:r>
              <a:rPr lang="en-GB" sz="2400" dirty="0">
                <a:solidFill>
                  <a:srgbClr val="747374"/>
                </a:solidFill>
                <a:latin typeface="+mj-lt"/>
              </a:rPr>
              <a:t>plans for assessments and plans for contact during proceedings will be agreed at the first hearing and the timetable to </a:t>
            </a:r>
            <a:r>
              <a:rPr lang="en-GB" sz="2400" dirty="0" smtClean="0">
                <a:solidFill>
                  <a:srgbClr val="747374"/>
                </a:solidFill>
                <a:latin typeface="+mj-lt"/>
              </a:rPr>
              <a:t>final </a:t>
            </a:r>
            <a:r>
              <a:rPr lang="en-GB" sz="2400" dirty="0">
                <a:solidFill>
                  <a:srgbClr val="747374"/>
                </a:solidFill>
                <a:latin typeface="+mj-lt"/>
              </a:rPr>
              <a:t>hearing will be set out – although be mindful </a:t>
            </a:r>
            <a:r>
              <a:rPr lang="en-GB" sz="2400" dirty="0" smtClean="0">
                <a:solidFill>
                  <a:srgbClr val="747374"/>
                </a:solidFill>
                <a:latin typeface="+mj-lt"/>
              </a:rPr>
              <a:t>that this </a:t>
            </a:r>
            <a:r>
              <a:rPr lang="en-GB" sz="2400" dirty="0">
                <a:solidFill>
                  <a:srgbClr val="747374"/>
                </a:solidFill>
                <a:latin typeface="+mj-lt"/>
              </a:rPr>
              <a:t>can change, i.e. if a family member comes forward</a:t>
            </a:r>
          </a:p>
        </p:txBody>
      </p:sp>
      <p:sp>
        <p:nvSpPr>
          <p:cNvPr id="174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FD88F78-F2D2-4AA3-BAD3-4D4ECA3978A1}" type="slidenum">
              <a:rPr lang="en-GB" altLang="en-US" sz="1200" smtClean="0">
                <a:solidFill>
                  <a:srgbClr val="898989"/>
                </a:solidFill>
                <a:latin typeface="Arial" charset="0"/>
              </a:rPr>
              <a:pPr>
                <a:spcBef>
                  <a:spcPct val="0"/>
                </a:spcBef>
                <a:buFontTx/>
                <a:buNone/>
              </a:pPr>
              <a:t>16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305922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43605" y="980728"/>
            <a:ext cx="8723312" cy="574074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Contact</a:t>
            </a:r>
          </a:p>
          <a:p>
            <a:pPr eaLnBrk="1" hangingPunct="1">
              <a:spcBef>
                <a:spcPct val="20000"/>
              </a:spcBef>
              <a:defRPr/>
            </a:pPr>
            <a:endParaRPr lang="en-GB" dirty="0">
              <a:latin typeface="+mj-lt"/>
            </a:endParaRPr>
          </a:p>
          <a:p>
            <a:pPr marL="342900" indent="-342900" eaLnBrk="1" hangingPunct="1">
              <a:spcBef>
                <a:spcPct val="20000"/>
              </a:spcBef>
              <a:buFontTx/>
              <a:buChar char="•"/>
              <a:defRPr/>
            </a:pPr>
            <a:r>
              <a:rPr lang="en-GB" sz="2000" dirty="0">
                <a:solidFill>
                  <a:srgbClr val="747374"/>
                </a:solidFill>
                <a:latin typeface="+mj-lt"/>
              </a:rPr>
              <a:t>Contact takes place in many cases but not </a:t>
            </a:r>
            <a:r>
              <a:rPr lang="en-GB" sz="2000" dirty="0" smtClean="0">
                <a:solidFill>
                  <a:srgbClr val="747374"/>
                </a:solidFill>
                <a:latin typeface="+mj-lt"/>
              </a:rPr>
              <a:t>all, e.g. </a:t>
            </a:r>
            <a:r>
              <a:rPr lang="en-GB" sz="2000" dirty="0">
                <a:solidFill>
                  <a:srgbClr val="747374"/>
                </a:solidFill>
                <a:latin typeface="+mj-lt"/>
              </a:rPr>
              <a:t>sometimes parents do not engage with contact right from the </a:t>
            </a:r>
            <a:r>
              <a:rPr lang="en-GB" sz="2000" dirty="0" smtClean="0">
                <a:solidFill>
                  <a:srgbClr val="747374"/>
                </a:solidFill>
                <a:latin typeface="+mj-lt"/>
              </a:rPr>
              <a:t>start</a:t>
            </a:r>
          </a:p>
          <a:p>
            <a:pPr eaLnBrk="1" hangingPunct="1">
              <a:spcBef>
                <a:spcPct val="20000"/>
              </a:spcBef>
              <a:defRPr/>
            </a:pPr>
            <a:endParaRPr lang="en-GB" sz="12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Where it does take place, the purpose is to maintain a bond with parents until a final decision is made as to the plan for the </a:t>
            </a:r>
            <a:r>
              <a:rPr lang="en-GB" sz="2000" dirty="0" smtClean="0">
                <a:solidFill>
                  <a:srgbClr val="747374"/>
                </a:solidFill>
                <a:latin typeface="+mj-lt"/>
              </a:rPr>
              <a:t>child</a:t>
            </a:r>
          </a:p>
          <a:p>
            <a:pPr eaLnBrk="1" hangingPunct="1">
              <a:spcBef>
                <a:spcPct val="20000"/>
              </a:spcBef>
              <a:defRPr/>
            </a:pPr>
            <a:endParaRPr lang="en-GB" sz="12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The starting point for children who are “looked after” by the local authority is that there will be “reasonable” contact between the child and parents and any </a:t>
            </a:r>
            <a:r>
              <a:rPr lang="en-GB" sz="2000" dirty="0" smtClean="0">
                <a:solidFill>
                  <a:srgbClr val="747374"/>
                </a:solidFill>
                <a:latin typeface="+mj-lt"/>
              </a:rPr>
              <a:t>significant </a:t>
            </a:r>
            <a:r>
              <a:rPr lang="en-GB" sz="2000" dirty="0">
                <a:solidFill>
                  <a:srgbClr val="747374"/>
                </a:solidFill>
                <a:latin typeface="+mj-lt"/>
              </a:rPr>
              <a:t>people, e.g. siblings, </a:t>
            </a:r>
            <a:r>
              <a:rPr lang="en-GB" sz="2000" dirty="0" smtClean="0">
                <a:solidFill>
                  <a:srgbClr val="747374"/>
                </a:solidFill>
                <a:latin typeface="+mj-lt"/>
              </a:rPr>
              <a:t>grandparents</a:t>
            </a:r>
          </a:p>
          <a:p>
            <a:pPr eaLnBrk="1" hangingPunct="1">
              <a:spcBef>
                <a:spcPct val="20000"/>
              </a:spcBef>
              <a:defRPr/>
            </a:pPr>
            <a:endParaRPr lang="en-GB" sz="12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Contact research has evidenced that consistent quality contact is more important </a:t>
            </a:r>
            <a:r>
              <a:rPr lang="en-GB" sz="2000" dirty="0" smtClean="0">
                <a:solidFill>
                  <a:srgbClr val="747374"/>
                </a:solidFill>
                <a:latin typeface="+mj-lt"/>
              </a:rPr>
              <a:t>than the </a:t>
            </a:r>
            <a:r>
              <a:rPr lang="en-GB" sz="2000" dirty="0">
                <a:solidFill>
                  <a:srgbClr val="747374"/>
                </a:solidFill>
                <a:latin typeface="+mj-lt"/>
              </a:rPr>
              <a:t>frequency of contact – frequency of contact has reduced over the years from sometimes being almost daily to on average three times per week – but this is up to the </a:t>
            </a:r>
            <a:r>
              <a:rPr lang="en-GB" sz="2000" dirty="0" smtClean="0">
                <a:solidFill>
                  <a:srgbClr val="747374"/>
                </a:solidFill>
                <a:latin typeface="+mj-lt"/>
              </a:rPr>
              <a:t>judge, who decides on contact arrangements</a:t>
            </a:r>
            <a:endParaRPr lang="en-GB" sz="2000" dirty="0">
              <a:solidFill>
                <a:srgbClr val="747374"/>
              </a:solidFill>
              <a:latin typeface="+mj-lt"/>
            </a:endParaRPr>
          </a:p>
        </p:txBody>
      </p:sp>
      <p:sp>
        <p:nvSpPr>
          <p:cNvPr id="184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EDD7300-1FA6-4F1B-911D-B9B3A5798C90}" type="slidenum">
              <a:rPr lang="en-GB" altLang="en-US" sz="1200" smtClean="0">
                <a:solidFill>
                  <a:srgbClr val="898989"/>
                </a:solidFill>
                <a:latin typeface="Arial" charset="0"/>
              </a:rPr>
              <a:pPr>
                <a:spcBef>
                  <a:spcPct val="0"/>
                </a:spcBef>
                <a:buFontTx/>
                <a:buNone/>
              </a:pPr>
              <a:t>17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027579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50813" y="1052736"/>
            <a:ext cx="8723312" cy="5472608"/>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Connected persons </a:t>
            </a:r>
            <a:r>
              <a:rPr lang="en-GB" sz="3600" dirty="0" smtClean="0">
                <a:solidFill>
                  <a:srgbClr val="B70005"/>
                </a:solidFill>
              </a:rPr>
              <a:t>assessments</a:t>
            </a:r>
            <a:endParaRPr lang="en-GB" sz="1400" dirty="0">
              <a:solidFill>
                <a:srgbClr val="B70005"/>
              </a:solidFill>
            </a:endParaRPr>
          </a:p>
          <a:p>
            <a:pPr marL="342900" indent="-342900" eaLnBrk="1" hangingPunct="1">
              <a:spcBef>
                <a:spcPct val="20000"/>
              </a:spcBef>
              <a:buFontTx/>
              <a:buChar char="•"/>
              <a:defRPr/>
            </a:pPr>
            <a:r>
              <a:rPr lang="en-GB" sz="2000" dirty="0">
                <a:solidFill>
                  <a:srgbClr val="747374"/>
                </a:solidFill>
                <a:latin typeface="+mn-lt"/>
              </a:rPr>
              <a:t>Family members or someone who has a significant link to the child, e.g. a close family friend, </a:t>
            </a:r>
            <a:r>
              <a:rPr lang="en-GB" sz="2000" dirty="0" smtClean="0">
                <a:solidFill>
                  <a:srgbClr val="747374"/>
                </a:solidFill>
                <a:latin typeface="+mn-lt"/>
              </a:rPr>
              <a:t>may be </a:t>
            </a:r>
            <a:r>
              <a:rPr lang="en-GB" sz="2000" dirty="0">
                <a:solidFill>
                  <a:srgbClr val="747374"/>
                </a:solidFill>
                <a:latin typeface="+mn-lt"/>
              </a:rPr>
              <a:t>assessed in order to determine if they </a:t>
            </a:r>
            <a:r>
              <a:rPr lang="en-GB" sz="2000" dirty="0" smtClean="0">
                <a:solidFill>
                  <a:srgbClr val="747374"/>
                </a:solidFill>
                <a:latin typeface="+mn-lt"/>
              </a:rPr>
              <a:t>could care </a:t>
            </a:r>
            <a:r>
              <a:rPr lang="en-GB" sz="2000" dirty="0">
                <a:solidFill>
                  <a:srgbClr val="747374"/>
                </a:solidFill>
                <a:latin typeface="+mn-lt"/>
              </a:rPr>
              <a:t>for the </a:t>
            </a:r>
            <a:r>
              <a:rPr lang="en-GB" sz="2000" dirty="0" smtClean="0">
                <a:solidFill>
                  <a:srgbClr val="747374"/>
                </a:solidFill>
                <a:latin typeface="+mn-lt"/>
              </a:rPr>
              <a:t>child</a:t>
            </a:r>
          </a:p>
          <a:p>
            <a:pPr eaLnBrk="1" hangingPunct="1">
              <a:spcBef>
                <a:spcPct val="20000"/>
              </a:spcBef>
              <a:defRPr/>
            </a:pPr>
            <a:endParaRPr lang="en-GB" sz="1200" dirty="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The assessment </a:t>
            </a:r>
            <a:r>
              <a:rPr lang="en-GB" sz="2000" dirty="0">
                <a:solidFill>
                  <a:srgbClr val="747374"/>
                </a:solidFill>
                <a:latin typeface="+mn-lt"/>
              </a:rPr>
              <a:t>is completed by a social </a:t>
            </a:r>
            <a:r>
              <a:rPr lang="en-GB" sz="2000" dirty="0" smtClean="0">
                <a:solidFill>
                  <a:srgbClr val="747374"/>
                </a:solidFill>
                <a:latin typeface="+mn-lt"/>
              </a:rPr>
              <a:t>worker</a:t>
            </a:r>
          </a:p>
          <a:p>
            <a:pPr eaLnBrk="1" hangingPunct="1">
              <a:spcBef>
                <a:spcPct val="20000"/>
              </a:spcBef>
              <a:defRPr/>
            </a:pPr>
            <a:endParaRPr lang="en-GB" sz="1200" dirty="0" smtClean="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It is not </a:t>
            </a:r>
            <a:r>
              <a:rPr lang="en-GB" sz="2000" dirty="0">
                <a:solidFill>
                  <a:srgbClr val="747374"/>
                </a:solidFill>
                <a:latin typeface="+mn-lt"/>
              </a:rPr>
              <a:t>the same as an adoption assessment – as well as parenting capacity, they assess if they can keep the child safe from, and manage boundaries with, parent/s whom they </a:t>
            </a:r>
            <a:r>
              <a:rPr lang="en-GB" sz="2000" dirty="0" smtClean="0">
                <a:solidFill>
                  <a:srgbClr val="747374"/>
                </a:solidFill>
                <a:latin typeface="+mn-lt"/>
              </a:rPr>
              <a:t>probably know well</a:t>
            </a:r>
          </a:p>
          <a:p>
            <a:pPr eaLnBrk="1" hangingPunct="1">
              <a:spcBef>
                <a:spcPct val="20000"/>
              </a:spcBef>
              <a:defRPr/>
            </a:pPr>
            <a:endParaRPr lang="en-GB" sz="1200" dirty="0" smtClean="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The timeframe for these assessments can vary but ideally they average 10–12 weeks</a:t>
            </a:r>
          </a:p>
          <a:p>
            <a:pPr eaLnBrk="1" hangingPunct="1">
              <a:spcBef>
                <a:spcPct val="20000"/>
              </a:spcBef>
              <a:defRPr/>
            </a:pPr>
            <a:endParaRPr lang="en-GB" sz="1200" dirty="0" smtClean="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Therefore</a:t>
            </a:r>
            <a:r>
              <a:rPr lang="en-GB" sz="2000" dirty="0">
                <a:solidFill>
                  <a:srgbClr val="747374"/>
                </a:solidFill>
                <a:latin typeface="+mn-lt"/>
              </a:rPr>
              <a:t>, if someone presents later in proceedings, this can lead to delay of the 26-week timeframe – this </a:t>
            </a:r>
            <a:r>
              <a:rPr lang="en-GB" sz="2000" dirty="0" smtClean="0">
                <a:solidFill>
                  <a:srgbClr val="747374"/>
                </a:solidFill>
                <a:latin typeface="+mn-lt"/>
              </a:rPr>
              <a:t>may be agreed </a:t>
            </a:r>
            <a:r>
              <a:rPr lang="en-GB" sz="2000" dirty="0">
                <a:solidFill>
                  <a:srgbClr val="747374"/>
                </a:solidFill>
                <a:latin typeface="+mn-lt"/>
              </a:rPr>
              <a:t>by the judge </a:t>
            </a:r>
            <a:r>
              <a:rPr lang="en-GB" sz="2000" dirty="0" smtClean="0">
                <a:solidFill>
                  <a:srgbClr val="747374"/>
                </a:solidFill>
                <a:latin typeface="+mn-lt"/>
              </a:rPr>
              <a:t>as being </a:t>
            </a:r>
            <a:r>
              <a:rPr lang="en-GB" sz="2000" dirty="0">
                <a:solidFill>
                  <a:srgbClr val="747374"/>
                </a:solidFill>
                <a:latin typeface="+mn-lt"/>
              </a:rPr>
              <a:t>in the </a:t>
            </a:r>
            <a:r>
              <a:rPr lang="en-GB" sz="2000" dirty="0" smtClean="0">
                <a:solidFill>
                  <a:srgbClr val="747374"/>
                </a:solidFill>
                <a:latin typeface="+mn-lt"/>
              </a:rPr>
              <a:t>interests </a:t>
            </a:r>
            <a:r>
              <a:rPr lang="en-GB" sz="2000" dirty="0">
                <a:solidFill>
                  <a:srgbClr val="747374"/>
                </a:solidFill>
                <a:latin typeface="+mn-lt"/>
              </a:rPr>
              <a:t>of the </a:t>
            </a:r>
            <a:r>
              <a:rPr lang="en-GB" sz="2000" dirty="0" smtClean="0">
                <a:solidFill>
                  <a:srgbClr val="747374"/>
                </a:solidFill>
                <a:latin typeface="+mn-lt"/>
              </a:rPr>
              <a:t>child</a:t>
            </a:r>
            <a:endParaRPr lang="en-GB" sz="2000" dirty="0">
              <a:solidFill>
                <a:srgbClr val="747374"/>
              </a:solidFill>
              <a:latin typeface="+mn-lt"/>
            </a:endParaRPr>
          </a:p>
        </p:txBody>
      </p:sp>
      <p:sp>
        <p:nvSpPr>
          <p:cNvPr id="1946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98205AB-F7D6-46A7-BE74-155F331D4B3C}" type="slidenum">
              <a:rPr lang="en-GB" altLang="en-US" sz="1200" smtClean="0">
                <a:solidFill>
                  <a:srgbClr val="898989"/>
                </a:solidFill>
                <a:latin typeface="Arial" charset="0"/>
              </a:rPr>
              <a:pPr>
                <a:spcBef>
                  <a:spcPct val="0"/>
                </a:spcBef>
                <a:buFontTx/>
                <a:buNone/>
              </a:pPr>
              <a:t>18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86014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67542" y="998190"/>
            <a:ext cx="8406581" cy="572328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Final hearing in care proceedings</a:t>
            </a:r>
          </a:p>
          <a:p>
            <a:pPr>
              <a:defRPr/>
            </a:pPr>
            <a:endParaRPr lang="en-GB" dirty="0">
              <a:solidFill>
                <a:srgbClr val="4C4247"/>
              </a:solidFill>
            </a:endParaRPr>
          </a:p>
          <a:p>
            <a:pPr marL="342900" indent="-342900" eaLnBrk="1" hangingPunct="1">
              <a:spcBef>
                <a:spcPct val="20000"/>
              </a:spcBef>
              <a:buFontTx/>
              <a:buChar char="•"/>
              <a:defRPr/>
            </a:pPr>
            <a:r>
              <a:rPr lang="en-GB" sz="1600" dirty="0">
                <a:solidFill>
                  <a:srgbClr val="747374"/>
                </a:solidFill>
                <a:latin typeface="+mj-lt"/>
              </a:rPr>
              <a:t>Final hearings can take a number of days – the judge </a:t>
            </a:r>
            <a:r>
              <a:rPr lang="en-GB" sz="1600" dirty="0" smtClean="0">
                <a:solidFill>
                  <a:srgbClr val="747374"/>
                </a:solidFill>
                <a:latin typeface="+mj-lt"/>
              </a:rPr>
              <a:t>hears </a:t>
            </a:r>
            <a:r>
              <a:rPr lang="en-GB" sz="1600" dirty="0">
                <a:solidFill>
                  <a:srgbClr val="747374"/>
                </a:solidFill>
                <a:latin typeface="+mj-lt"/>
              </a:rPr>
              <a:t>all the necessary </a:t>
            </a:r>
            <a:r>
              <a:rPr lang="en-GB" sz="1600" dirty="0" smtClean="0">
                <a:solidFill>
                  <a:srgbClr val="747374"/>
                </a:solidFill>
                <a:latin typeface="+mj-lt"/>
              </a:rPr>
              <a:t>evidence before making such a major decision</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The local authority files a statement and final care plan recommending what they view is in the best interests of the child and evidencing </a:t>
            </a:r>
            <a:r>
              <a:rPr lang="en-GB" sz="1600" dirty="0" smtClean="0">
                <a:solidFill>
                  <a:srgbClr val="747374"/>
                </a:solidFill>
                <a:latin typeface="+mj-lt"/>
              </a:rPr>
              <a:t>why</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The Children’s Guardian also </a:t>
            </a:r>
            <a:r>
              <a:rPr lang="en-GB" sz="1600" dirty="0" smtClean="0">
                <a:solidFill>
                  <a:srgbClr val="747374"/>
                </a:solidFill>
                <a:latin typeface="+mj-lt"/>
              </a:rPr>
              <a:t>submits a </a:t>
            </a:r>
            <a:r>
              <a:rPr lang="en-GB" sz="1600" dirty="0">
                <a:solidFill>
                  <a:srgbClr val="747374"/>
                </a:solidFill>
                <a:latin typeface="+mj-lt"/>
              </a:rPr>
              <a:t>report stating their </a:t>
            </a:r>
            <a:r>
              <a:rPr lang="en-GB" sz="1600" dirty="0" smtClean="0">
                <a:solidFill>
                  <a:srgbClr val="747374"/>
                </a:solidFill>
                <a:latin typeface="+mj-lt"/>
              </a:rPr>
              <a:t>view</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The parents file a statement </a:t>
            </a:r>
            <a:r>
              <a:rPr lang="en-GB" sz="1600" dirty="0" smtClean="0">
                <a:solidFill>
                  <a:srgbClr val="747374"/>
                </a:solidFill>
                <a:latin typeface="+mj-lt"/>
              </a:rPr>
              <a:t>of their position</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Any expert reports are also considered, e.g. parenting assessments, birth family assessments, psychiatric </a:t>
            </a:r>
            <a:r>
              <a:rPr lang="en-GB" sz="1600" dirty="0" smtClean="0">
                <a:solidFill>
                  <a:srgbClr val="747374"/>
                </a:solidFill>
                <a:latin typeface="+mj-lt"/>
              </a:rPr>
              <a:t>reports</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These documents and verbal evidence are the basis upon which the judge decides the child’s future </a:t>
            </a:r>
            <a:r>
              <a:rPr lang="en-GB" sz="1600" dirty="0" smtClean="0">
                <a:solidFill>
                  <a:srgbClr val="747374"/>
                </a:solidFill>
                <a:latin typeface="+mj-lt"/>
              </a:rPr>
              <a:t>placement</a:t>
            </a:r>
          </a:p>
          <a:p>
            <a:pPr eaLnBrk="1" hangingPunct="1">
              <a:spcBef>
                <a:spcPct val="20000"/>
              </a:spcBef>
              <a:defRPr/>
            </a:pPr>
            <a:endParaRPr lang="en-GB" sz="1000" dirty="0" smtClean="0">
              <a:solidFill>
                <a:srgbClr val="747374"/>
              </a:solidFill>
              <a:latin typeface="+mj-lt"/>
            </a:endParaRPr>
          </a:p>
          <a:p>
            <a:pPr marL="342900" indent="-342900" eaLnBrk="1" hangingPunct="1">
              <a:spcBef>
                <a:spcPct val="20000"/>
              </a:spcBef>
              <a:buFontTx/>
              <a:buChar char="•"/>
              <a:defRPr/>
            </a:pPr>
            <a:r>
              <a:rPr lang="en-GB" sz="1600" dirty="0" smtClean="0">
                <a:solidFill>
                  <a:srgbClr val="747374"/>
                </a:solidFill>
                <a:latin typeface="+mj-lt"/>
              </a:rPr>
              <a:t>The judge may decide that the child can return home or to extended family. Alternatively, the judge may make a placement order</a:t>
            </a:r>
            <a:endParaRPr lang="en-GB" sz="1600" dirty="0">
              <a:solidFill>
                <a:srgbClr val="747374"/>
              </a:solidFill>
              <a:latin typeface="+mj-lt"/>
            </a:endParaRPr>
          </a:p>
        </p:txBody>
      </p:sp>
      <p:sp>
        <p:nvSpPr>
          <p:cNvPr id="2048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B1304B1-29F7-4064-88D1-946C25763A21}" type="slidenum">
              <a:rPr lang="en-GB" altLang="en-US" sz="1200" smtClean="0">
                <a:solidFill>
                  <a:srgbClr val="898989"/>
                </a:solidFill>
                <a:latin typeface="Arial" charset="0"/>
              </a:rPr>
              <a:pPr>
                <a:spcBef>
                  <a:spcPct val="0"/>
                </a:spcBef>
                <a:buFontTx/>
                <a:buNone/>
              </a:pPr>
              <a:t>19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678346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defRPr/>
            </a:pPr>
            <a:r>
              <a:rPr lang="en-GB" altLang="en-US" dirty="0" smtClean="0">
                <a:solidFill>
                  <a:schemeClr val="accent2">
                    <a:lumMod val="75000"/>
                  </a:schemeClr>
                </a:solidFill>
              </a:rPr>
              <a:t>Housekeeping</a:t>
            </a:r>
          </a:p>
        </p:txBody>
      </p:sp>
      <p:sp>
        <p:nvSpPr>
          <p:cNvPr id="6147" name="Content Placeholder 2"/>
          <p:cNvSpPr>
            <a:spLocks noGrp="1"/>
          </p:cNvSpPr>
          <p:nvPr>
            <p:ph idx="1"/>
          </p:nvPr>
        </p:nvSpPr>
        <p:spPr/>
        <p:txBody>
          <a:bodyPr/>
          <a:lstStyle/>
          <a:p>
            <a:pPr>
              <a:buFont typeface="Arial" panose="020B0604020202020204" pitchFamily="34" charset="0"/>
              <a:buChar char="•"/>
              <a:defRPr/>
            </a:pPr>
            <a:r>
              <a:rPr lang="en-GB" dirty="0" smtClean="0"/>
              <a:t>Toilets</a:t>
            </a:r>
          </a:p>
          <a:p>
            <a:pPr>
              <a:buFont typeface="Arial" panose="020B0604020202020204" pitchFamily="34" charset="0"/>
              <a:buChar char="•"/>
              <a:defRPr/>
            </a:pPr>
            <a:r>
              <a:rPr lang="en-GB" dirty="0" smtClean="0"/>
              <a:t>Fire </a:t>
            </a:r>
            <a:r>
              <a:rPr lang="en-GB" dirty="0"/>
              <a:t>exits</a:t>
            </a:r>
          </a:p>
          <a:p>
            <a:pPr>
              <a:buFont typeface="Arial" panose="020B0604020202020204" pitchFamily="34" charset="0"/>
              <a:buChar char="•"/>
              <a:defRPr/>
            </a:pPr>
            <a:r>
              <a:rPr lang="en-GB" dirty="0" smtClean="0"/>
              <a:t>Mobile phones and tech</a:t>
            </a:r>
            <a:endParaRPr lang="en-GB" dirty="0"/>
          </a:p>
          <a:p>
            <a:pPr>
              <a:buFont typeface="Arial" panose="020B0604020202020204" pitchFamily="34" charset="0"/>
              <a:buChar char="•"/>
              <a:defRPr/>
            </a:pPr>
            <a:r>
              <a:rPr lang="en-GB" dirty="0"/>
              <a:t>Breaks</a:t>
            </a:r>
          </a:p>
          <a:p>
            <a:pPr>
              <a:buFont typeface="Arial" panose="020B0604020202020204" pitchFamily="34" charset="0"/>
              <a:buChar char="•"/>
              <a:defRPr/>
            </a:pPr>
            <a:r>
              <a:rPr lang="en-GB" dirty="0"/>
              <a:t>Lunch</a:t>
            </a:r>
          </a:p>
          <a:p>
            <a:pPr marL="0" indent="0">
              <a:buFont typeface="Arial" panose="020B0604020202020204" pitchFamily="34" charset="0"/>
              <a:buNone/>
              <a:defRPr/>
            </a:pPr>
            <a:endParaRPr lang="en-GB" altLang="en-US" dirty="0" smtClean="0"/>
          </a:p>
        </p:txBody>
      </p:sp>
      <p:sp>
        <p:nvSpPr>
          <p:cNvPr id="3076" name="Slide Number Placeholder 4"/>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D6E52323-FC35-4E6E-A23C-95D510A8197D}" type="slidenum">
              <a:rPr lang="en-GB" altLang="en-US" sz="1200" smtClean="0">
                <a:solidFill>
                  <a:srgbClr val="898989"/>
                </a:solidFill>
                <a:latin typeface="Arial" charset="0"/>
              </a:rPr>
              <a:pPr algn="ctr">
                <a:spcBef>
                  <a:spcPct val="0"/>
                </a:spcBef>
                <a:buFontTx/>
                <a:buNone/>
              </a:pPr>
              <a:t>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546709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2805" y="807885"/>
            <a:ext cx="8723312" cy="594248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altLang="en-US" sz="3200" dirty="0">
                <a:solidFill>
                  <a:srgbClr val="B70005"/>
                </a:solidFill>
              </a:rPr>
              <a:t>A foster placement becomes an adoptive placement</a:t>
            </a:r>
          </a:p>
          <a:p>
            <a:pPr marL="0" lvl="1" eaLnBrk="1" hangingPunct="1">
              <a:spcBef>
                <a:spcPct val="20000"/>
              </a:spcBef>
              <a:defRPr/>
            </a:pPr>
            <a:endParaRPr lang="en-GB" altLang="en-US" sz="1000" dirty="0" smtClean="0">
              <a:solidFill>
                <a:srgbClr val="747374"/>
              </a:solidFill>
              <a:latin typeface="+mj-lt"/>
            </a:endParaRPr>
          </a:p>
          <a:p>
            <a:pPr marL="342900" lvl="1" indent="-342900" eaLnBrk="1" hangingPunct="1">
              <a:spcBef>
                <a:spcPct val="20000"/>
              </a:spcBef>
              <a:buFontTx/>
              <a:buChar char="•"/>
              <a:defRPr/>
            </a:pPr>
            <a:r>
              <a:rPr lang="en-GB" altLang="en-US" dirty="0" smtClean="0">
                <a:solidFill>
                  <a:srgbClr val="747374"/>
                </a:solidFill>
                <a:latin typeface="+mj-lt"/>
              </a:rPr>
              <a:t>Once the judge has made a placement order, plans can be made for adoption</a:t>
            </a:r>
          </a:p>
          <a:p>
            <a:pPr marL="0" lvl="1" eaLnBrk="1" hangingPunct="1">
              <a:spcBef>
                <a:spcPct val="20000"/>
              </a:spcBef>
              <a:defRPr/>
            </a:pPr>
            <a:endParaRPr lang="en-GB" altLang="en-US" sz="1000" dirty="0">
              <a:solidFill>
                <a:srgbClr val="747374"/>
              </a:solidFill>
              <a:latin typeface="+mj-lt"/>
            </a:endParaRPr>
          </a:p>
          <a:p>
            <a:pPr marL="342900" lvl="1" indent="-342900" eaLnBrk="1" hangingPunct="1">
              <a:spcBef>
                <a:spcPct val="20000"/>
              </a:spcBef>
              <a:buFontTx/>
              <a:buChar char="•"/>
              <a:defRPr/>
            </a:pPr>
            <a:r>
              <a:rPr lang="en-GB" altLang="en-US" dirty="0" smtClean="0">
                <a:solidFill>
                  <a:srgbClr val="747374"/>
                </a:solidFill>
                <a:latin typeface="+mj-lt"/>
              </a:rPr>
              <a:t>Where the child has been placed with early permanence carers, the local authority adoption panel must still consider the proposed match for the carers to become prospective adopters for the child</a:t>
            </a:r>
          </a:p>
          <a:p>
            <a:pPr marL="0" lvl="1" eaLnBrk="1" hangingPunct="1">
              <a:spcBef>
                <a:spcPct val="20000"/>
              </a:spcBef>
              <a:defRPr/>
            </a:pPr>
            <a:endParaRPr lang="en-GB" altLang="en-US" sz="1000" dirty="0">
              <a:solidFill>
                <a:srgbClr val="747374"/>
              </a:solidFill>
              <a:latin typeface="+mj-lt"/>
            </a:endParaRPr>
          </a:p>
          <a:p>
            <a:pPr marL="342900" lvl="1" indent="-342900" eaLnBrk="1" hangingPunct="1">
              <a:spcBef>
                <a:spcPct val="20000"/>
              </a:spcBef>
              <a:buFontTx/>
              <a:buChar char="•"/>
              <a:defRPr/>
            </a:pPr>
            <a:r>
              <a:rPr lang="en-GB" altLang="en-US" dirty="0" smtClean="0">
                <a:solidFill>
                  <a:srgbClr val="747374"/>
                </a:solidFill>
                <a:latin typeface="+mj-lt"/>
              </a:rPr>
              <a:t>After the panel, the local authority agency decision-maker must agree that the match is appropriate and in the child’s best interests</a:t>
            </a:r>
          </a:p>
          <a:p>
            <a:pPr marL="0" lvl="1" eaLnBrk="1" hangingPunct="1">
              <a:spcBef>
                <a:spcPct val="20000"/>
              </a:spcBef>
              <a:defRPr/>
            </a:pPr>
            <a:endParaRPr lang="en-GB" altLang="en-US" sz="1000" dirty="0">
              <a:solidFill>
                <a:srgbClr val="747374"/>
              </a:solidFill>
              <a:latin typeface="+mj-lt"/>
            </a:endParaRPr>
          </a:p>
          <a:p>
            <a:pPr marL="342900" lvl="1" indent="-342900" eaLnBrk="1" hangingPunct="1">
              <a:spcBef>
                <a:spcPct val="20000"/>
              </a:spcBef>
              <a:buFontTx/>
              <a:buChar char="•"/>
              <a:defRPr/>
            </a:pPr>
            <a:r>
              <a:rPr lang="en-GB" altLang="en-US" dirty="0">
                <a:solidFill>
                  <a:srgbClr val="747374"/>
                </a:solidFill>
                <a:latin typeface="+mj-lt"/>
              </a:rPr>
              <a:t>The carers will be invited to attend the matching panel with their social worker and the child’s social worker</a:t>
            </a:r>
          </a:p>
        </p:txBody>
      </p:sp>
      <p:sp>
        <p:nvSpPr>
          <p:cNvPr id="2253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49DA062-B118-491E-BBC7-0A168BD81D5B}" type="slidenum">
              <a:rPr lang="en-GB" altLang="en-US" sz="1200" smtClean="0">
                <a:solidFill>
                  <a:srgbClr val="898989"/>
                </a:solidFill>
                <a:latin typeface="Arial" charset="0"/>
              </a:rPr>
              <a:pPr>
                <a:spcBef>
                  <a:spcPct val="0"/>
                </a:spcBef>
                <a:buFontTx/>
                <a:buNone/>
              </a:pPr>
              <a:t>20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699162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49226" y="764704"/>
            <a:ext cx="8723312" cy="587047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altLang="en-US" sz="3600" dirty="0">
                <a:solidFill>
                  <a:srgbClr val="B70005"/>
                </a:solidFill>
              </a:rPr>
              <a:t>Adoption orders </a:t>
            </a:r>
          </a:p>
          <a:p>
            <a:pPr marL="342900" lvl="1" indent="-342900" eaLnBrk="1" hangingPunct="1">
              <a:spcBef>
                <a:spcPct val="20000"/>
              </a:spcBef>
              <a:spcAft>
                <a:spcPts val="600"/>
              </a:spcAft>
              <a:buFontTx/>
              <a:buChar char="•"/>
              <a:defRPr/>
            </a:pPr>
            <a:r>
              <a:rPr lang="en-GB" altLang="en-US" dirty="0">
                <a:solidFill>
                  <a:srgbClr val="747374"/>
                </a:solidFill>
                <a:latin typeface="+mj-lt"/>
              </a:rPr>
              <a:t>Once approved by the agency decision-maker, prospective adopters can apply to the court for an adoption order after the child has been in placement for 10 </a:t>
            </a:r>
            <a:r>
              <a:rPr lang="en-GB" altLang="en-US" dirty="0" smtClean="0">
                <a:solidFill>
                  <a:srgbClr val="747374"/>
                </a:solidFill>
                <a:latin typeface="+mj-lt"/>
              </a:rPr>
              <a:t>weeks</a:t>
            </a:r>
            <a:r>
              <a:rPr lang="en-GB" altLang="en-US" dirty="0">
                <a:solidFill>
                  <a:srgbClr val="747374"/>
                </a:solidFill>
                <a:latin typeface="+mj-lt"/>
              </a:rPr>
              <a:t>.</a:t>
            </a:r>
            <a:r>
              <a:rPr lang="en-GB" altLang="en-US" dirty="0" smtClean="0">
                <a:solidFill>
                  <a:srgbClr val="747374"/>
                </a:solidFill>
                <a:latin typeface="+mj-lt"/>
              </a:rPr>
              <a:t> In </a:t>
            </a:r>
            <a:r>
              <a:rPr lang="en-GB" altLang="en-US" dirty="0">
                <a:solidFill>
                  <a:srgbClr val="747374"/>
                </a:solidFill>
                <a:latin typeface="+mj-lt"/>
              </a:rPr>
              <a:t>most early permanence placements, this </a:t>
            </a:r>
            <a:r>
              <a:rPr lang="en-GB" altLang="en-US" dirty="0" smtClean="0">
                <a:solidFill>
                  <a:srgbClr val="747374"/>
                </a:solidFill>
                <a:latin typeface="+mj-lt"/>
              </a:rPr>
              <a:t>will be </a:t>
            </a:r>
            <a:r>
              <a:rPr lang="en-GB" altLang="en-US" dirty="0">
                <a:solidFill>
                  <a:srgbClr val="747374"/>
                </a:solidFill>
                <a:latin typeface="+mj-lt"/>
              </a:rPr>
              <a:t>straight away as the child </a:t>
            </a:r>
            <a:r>
              <a:rPr lang="en-GB" altLang="en-US" dirty="0" smtClean="0">
                <a:solidFill>
                  <a:srgbClr val="747374"/>
                </a:solidFill>
                <a:latin typeface="+mj-lt"/>
              </a:rPr>
              <a:t>will have been </a:t>
            </a:r>
            <a:r>
              <a:rPr lang="en-GB" altLang="en-US" dirty="0">
                <a:solidFill>
                  <a:srgbClr val="747374"/>
                </a:solidFill>
                <a:latin typeface="+mj-lt"/>
              </a:rPr>
              <a:t>fostered for longer than </a:t>
            </a:r>
            <a:r>
              <a:rPr lang="en-GB" altLang="en-US" dirty="0" smtClean="0">
                <a:solidFill>
                  <a:srgbClr val="747374"/>
                </a:solidFill>
                <a:latin typeface="+mj-lt"/>
              </a:rPr>
              <a:t>this</a:t>
            </a:r>
          </a:p>
          <a:p>
            <a:pPr marL="0" lvl="1" eaLnBrk="1" hangingPunct="1">
              <a:spcBef>
                <a:spcPct val="20000"/>
              </a:spcBef>
              <a:spcAft>
                <a:spcPts val="600"/>
              </a:spcAft>
              <a:defRPr/>
            </a:pPr>
            <a:endParaRPr lang="en-GB" altLang="en-US" sz="600" dirty="0" smtClean="0">
              <a:solidFill>
                <a:srgbClr val="747374"/>
              </a:solidFill>
              <a:latin typeface="+mj-lt"/>
            </a:endParaRPr>
          </a:p>
          <a:p>
            <a:pPr marL="342900" lvl="1" indent="-342900" eaLnBrk="1" hangingPunct="1">
              <a:spcBef>
                <a:spcPct val="20000"/>
              </a:spcBef>
              <a:spcAft>
                <a:spcPts val="600"/>
              </a:spcAft>
              <a:buFontTx/>
              <a:buChar char="•"/>
              <a:defRPr/>
            </a:pPr>
            <a:r>
              <a:rPr lang="en-GB" altLang="en-US" dirty="0" smtClean="0">
                <a:solidFill>
                  <a:srgbClr val="747374"/>
                </a:solidFill>
                <a:latin typeface="+mj-lt"/>
              </a:rPr>
              <a:t>The judge considers the evidence, decides that adoption is in the child’s best interests and makes an adoption order. </a:t>
            </a:r>
          </a:p>
          <a:p>
            <a:pPr marL="342900" lvl="1" indent="-342900" eaLnBrk="1" hangingPunct="1">
              <a:spcBef>
                <a:spcPct val="20000"/>
              </a:spcBef>
              <a:spcAft>
                <a:spcPts val="600"/>
              </a:spcAft>
              <a:buFontTx/>
              <a:buChar char="•"/>
              <a:defRPr/>
            </a:pPr>
            <a:r>
              <a:rPr lang="en-GB" altLang="en-US" dirty="0" smtClean="0">
                <a:solidFill>
                  <a:srgbClr val="747374"/>
                </a:solidFill>
                <a:latin typeface="+mj-lt"/>
              </a:rPr>
              <a:t>Adoption permanently transfers parental responsibility to the adoptive parents</a:t>
            </a:r>
          </a:p>
          <a:p>
            <a:pPr marL="0" lvl="1" eaLnBrk="1" hangingPunct="1">
              <a:spcBef>
                <a:spcPct val="20000"/>
              </a:spcBef>
              <a:spcAft>
                <a:spcPts val="600"/>
              </a:spcAft>
              <a:defRPr/>
            </a:pPr>
            <a:endParaRPr lang="en-GB" altLang="en-US" sz="600" dirty="0">
              <a:solidFill>
                <a:srgbClr val="747374"/>
              </a:solidFill>
              <a:latin typeface="+mj-lt"/>
            </a:endParaRPr>
          </a:p>
          <a:p>
            <a:pPr marL="342900" lvl="1" indent="-342900" eaLnBrk="1" hangingPunct="1">
              <a:spcBef>
                <a:spcPct val="20000"/>
              </a:spcBef>
              <a:spcAft>
                <a:spcPts val="600"/>
              </a:spcAft>
              <a:buFontTx/>
              <a:buChar char="•"/>
              <a:defRPr/>
            </a:pPr>
            <a:r>
              <a:rPr lang="en-GB" altLang="en-US" dirty="0" smtClean="0">
                <a:solidFill>
                  <a:srgbClr val="747374"/>
                </a:solidFill>
                <a:latin typeface="+mj-lt"/>
              </a:rPr>
              <a:t>An </a:t>
            </a:r>
            <a:r>
              <a:rPr lang="en-GB" altLang="en-US" dirty="0">
                <a:solidFill>
                  <a:srgbClr val="747374"/>
                </a:solidFill>
                <a:latin typeface="+mj-lt"/>
              </a:rPr>
              <a:t>adoption order extinguishes the parental responsibility of parents and of the local </a:t>
            </a:r>
            <a:r>
              <a:rPr lang="en-GB" altLang="en-US" dirty="0" smtClean="0">
                <a:solidFill>
                  <a:srgbClr val="747374"/>
                </a:solidFill>
                <a:latin typeface="+mj-lt"/>
              </a:rPr>
              <a:t>authority</a:t>
            </a:r>
          </a:p>
          <a:p>
            <a:pPr marL="0" lvl="1" eaLnBrk="1" hangingPunct="1">
              <a:spcBef>
                <a:spcPct val="20000"/>
              </a:spcBef>
              <a:spcAft>
                <a:spcPts val="600"/>
              </a:spcAft>
              <a:defRPr/>
            </a:pPr>
            <a:endParaRPr lang="en-GB" altLang="en-US" sz="600" dirty="0">
              <a:solidFill>
                <a:srgbClr val="747374"/>
              </a:solidFill>
              <a:latin typeface="+mj-lt"/>
            </a:endParaRPr>
          </a:p>
          <a:p>
            <a:pPr marL="342900" lvl="1" indent="-342900" eaLnBrk="1" hangingPunct="1">
              <a:spcBef>
                <a:spcPct val="20000"/>
              </a:spcBef>
              <a:spcAft>
                <a:spcPts val="600"/>
              </a:spcAft>
              <a:buFontTx/>
              <a:buChar char="•"/>
              <a:defRPr/>
            </a:pPr>
            <a:r>
              <a:rPr lang="en-GB" altLang="en-US" dirty="0">
                <a:solidFill>
                  <a:srgbClr val="747374"/>
                </a:solidFill>
                <a:latin typeface="+mj-lt"/>
              </a:rPr>
              <a:t>Parents can seek the court’s leave to oppose the adoption; the judge will decide whether to give leave to oppose based on the evidence put forward – there needs to be a </a:t>
            </a:r>
            <a:r>
              <a:rPr lang="en-GB" altLang="en-US" dirty="0" smtClean="0">
                <a:solidFill>
                  <a:srgbClr val="747374"/>
                </a:solidFill>
                <a:latin typeface="+mj-lt"/>
              </a:rPr>
              <a:t>significant change of circumstances</a:t>
            </a:r>
          </a:p>
          <a:p>
            <a:pPr marL="0" lvl="1" eaLnBrk="1" hangingPunct="1">
              <a:spcBef>
                <a:spcPct val="20000"/>
              </a:spcBef>
              <a:spcAft>
                <a:spcPts val="600"/>
              </a:spcAft>
              <a:defRPr/>
            </a:pPr>
            <a:endParaRPr lang="en-GB" altLang="en-US" sz="600" dirty="0">
              <a:solidFill>
                <a:srgbClr val="747374"/>
              </a:solidFill>
              <a:latin typeface="+mj-lt"/>
            </a:endParaRPr>
          </a:p>
          <a:p>
            <a:pPr marL="342900" lvl="1" indent="-342900" eaLnBrk="1" hangingPunct="1">
              <a:spcBef>
                <a:spcPct val="20000"/>
              </a:spcBef>
              <a:spcAft>
                <a:spcPts val="600"/>
              </a:spcAft>
              <a:buFontTx/>
              <a:buChar char="•"/>
              <a:defRPr/>
            </a:pPr>
            <a:r>
              <a:rPr lang="en-GB" altLang="en-US" dirty="0">
                <a:solidFill>
                  <a:srgbClr val="747374"/>
                </a:solidFill>
                <a:latin typeface="+mj-lt"/>
              </a:rPr>
              <a:t>Contact orders can be made in adoption but are rare. Post-adoption contact arrangements </a:t>
            </a:r>
            <a:r>
              <a:rPr lang="en-GB" altLang="en-US" dirty="0" smtClean="0">
                <a:solidFill>
                  <a:srgbClr val="747374"/>
                </a:solidFill>
                <a:latin typeface="+mj-lt"/>
              </a:rPr>
              <a:t>are usually </a:t>
            </a:r>
            <a:r>
              <a:rPr lang="en-GB" altLang="en-US" dirty="0">
                <a:solidFill>
                  <a:srgbClr val="747374"/>
                </a:solidFill>
                <a:latin typeface="+mj-lt"/>
              </a:rPr>
              <a:t>made by agreement and recorded on file</a:t>
            </a:r>
          </a:p>
        </p:txBody>
      </p:sp>
      <p:sp>
        <p:nvSpPr>
          <p:cNvPr id="2355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7582419-9DF6-47CA-8AA2-FAAE0765F088}" type="slidenum">
              <a:rPr lang="en-GB" altLang="en-US" sz="1200" smtClean="0">
                <a:solidFill>
                  <a:srgbClr val="898989"/>
                </a:solidFill>
                <a:latin typeface="Arial" charset="0"/>
              </a:rPr>
              <a:pPr>
                <a:spcBef>
                  <a:spcPct val="0"/>
                </a:spcBef>
                <a:buFontTx/>
                <a:buNone/>
              </a:pPr>
              <a:t>21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451583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0813" y="908720"/>
            <a:ext cx="8723312" cy="558244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Assessment and approval for </a:t>
            </a:r>
            <a:r>
              <a:rPr lang="en-GB" sz="3600" dirty="0" smtClean="0">
                <a:solidFill>
                  <a:srgbClr val="B70005"/>
                </a:solidFill>
              </a:rPr>
              <a:t>early permanence carers</a:t>
            </a:r>
          </a:p>
          <a:p>
            <a:pPr>
              <a:defRPr/>
            </a:pPr>
            <a:r>
              <a:rPr lang="en-GB" sz="3200" dirty="0" smtClean="0">
                <a:solidFill>
                  <a:srgbClr val="B70005"/>
                </a:solidFill>
              </a:rPr>
              <a:t>Dual approval</a:t>
            </a:r>
            <a:endParaRPr lang="en-GB" sz="3200" dirty="0">
              <a:solidFill>
                <a:srgbClr val="B70005"/>
              </a:solidFill>
            </a:endParaRPr>
          </a:p>
          <a:p>
            <a:pPr marL="342900" indent="-342900" eaLnBrk="1" hangingPunct="1">
              <a:spcBef>
                <a:spcPct val="20000"/>
              </a:spcBef>
              <a:buFont typeface="Arial" pitchFamily="34" charset="0"/>
              <a:buChar char="•"/>
              <a:defRPr/>
            </a:pPr>
            <a:r>
              <a:rPr lang="en-GB" sz="2000" dirty="0" smtClean="0">
                <a:solidFill>
                  <a:srgbClr val="747374"/>
                </a:solidFill>
                <a:latin typeface="+mn-lt"/>
              </a:rPr>
              <a:t>The </a:t>
            </a:r>
            <a:r>
              <a:rPr lang="en-GB" sz="2000" dirty="0">
                <a:solidFill>
                  <a:srgbClr val="747374"/>
                </a:solidFill>
                <a:latin typeface="+mn-lt"/>
              </a:rPr>
              <a:t>assessments include:</a:t>
            </a:r>
          </a:p>
          <a:p>
            <a:pPr eaLnBrk="1" hangingPunct="1">
              <a:spcBef>
                <a:spcPct val="20000"/>
              </a:spcBef>
              <a:defRPr/>
            </a:pPr>
            <a:r>
              <a:rPr lang="en-GB" sz="2000" dirty="0">
                <a:solidFill>
                  <a:srgbClr val="747374"/>
                </a:solidFill>
                <a:latin typeface="+mn-lt"/>
              </a:rPr>
              <a:t>	- ability to manage a multitude of uncertainties, delays, </a:t>
            </a:r>
          </a:p>
          <a:p>
            <a:pPr eaLnBrk="1" hangingPunct="1">
              <a:spcBef>
                <a:spcPct val="20000"/>
              </a:spcBef>
              <a:defRPr/>
            </a:pPr>
            <a:r>
              <a:rPr lang="en-GB" sz="2000" dirty="0">
                <a:solidFill>
                  <a:srgbClr val="747374"/>
                </a:solidFill>
                <a:latin typeface="+mn-lt"/>
              </a:rPr>
              <a:t>	unexpected turns, i.e. the child returning to family</a:t>
            </a:r>
          </a:p>
          <a:p>
            <a:pPr eaLnBrk="1" hangingPunct="1">
              <a:spcBef>
                <a:spcPct val="20000"/>
              </a:spcBef>
              <a:defRPr/>
            </a:pPr>
            <a:r>
              <a:rPr lang="en-GB" sz="2000" dirty="0">
                <a:solidFill>
                  <a:srgbClr val="747374"/>
                </a:solidFill>
                <a:latin typeface="+mn-lt"/>
              </a:rPr>
              <a:t>	- being a foster carer</a:t>
            </a:r>
          </a:p>
          <a:p>
            <a:pPr eaLnBrk="1" hangingPunct="1">
              <a:spcBef>
                <a:spcPct val="20000"/>
              </a:spcBef>
              <a:defRPr/>
            </a:pPr>
            <a:r>
              <a:rPr lang="en-GB" sz="2000" dirty="0">
                <a:solidFill>
                  <a:srgbClr val="747374"/>
                </a:solidFill>
                <a:latin typeface="+mn-lt"/>
              </a:rPr>
              <a:t>	- uncertainties about the child’s development</a:t>
            </a:r>
          </a:p>
          <a:p>
            <a:pPr eaLnBrk="1" hangingPunct="1">
              <a:spcBef>
                <a:spcPct val="20000"/>
              </a:spcBef>
              <a:defRPr/>
            </a:pPr>
            <a:r>
              <a:rPr lang="en-GB" sz="2000" dirty="0">
                <a:solidFill>
                  <a:srgbClr val="747374"/>
                </a:solidFill>
                <a:latin typeface="+mn-lt"/>
              </a:rPr>
              <a:t>	- belief in the ethos of early </a:t>
            </a:r>
            <a:r>
              <a:rPr lang="en-GB" sz="2000" dirty="0" smtClean="0">
                <a:solidFill>
                  <a:srgbClr val="747374"/>
                </a:solidFill>
                <a:latin typeface="+mn-lt"/>
              </a:rPr>
              <a:t>permanence</a:t>
            </a:r>
          </a:p>
          <a:p>
            <a:pPr>
              <a:spcBef>
                <a:spcPct val="20000"/>
              </a:spcBef>
              <a:defRPr/>
            </a:pPr>
            <a:r>
              <a:rPr lang="en-GB" sz="3200" dirty="0" smtClean="0">
                <a:solidFill>
                  <a:srgbClr val="B70005"/>
                </a:solidFill>
              </a:rPr>
              <a:t>Fostering for Adoption</a:t>
            </a:r>
            <a:endParaRPr lang="en-GB" sz="3200" dirty="0">
              <a:solidFill>
                <a:srgbClr val="B70005"/>
              </a:solidFill>
            </a:endParaRPr>
          </a:p>
          <a:p>
            <a:pPr marL="342900" indent="-342900" eaLnBrk="1" hangingPunct="1">
              <a:spcBef>
                <a:spcPct val="20000"/>
              </a:spcBef>
              <a:buFont typeface="Arial" pitchFamily="34" charset="0"/>
              <a:buChar char="•"/>
              <a:defRPr/>
            </a:pPr>
            <a:r>
              <a:rPr lang="en-GB" sz="2000" dirty="0" smtClean="0">
                <a:solidFill>
                  <a:srgbClr val="747374"/>
                </a:solidFill>
                <a:latin typeface="+mn-lt"/>
              </a:rPr>
              <a:t>Approved adopters who wish to be approved as foster carers for a particular child by the agency decision-maker also need similar preparation and assessment</a:t>
            </a:r>
            <a:endParaRPr lang="en-GB" sz="2000" dirty="0">
              <a:solidFill>
                <a:srgbClr val="747374"/>
              </a:solidFill>
              <a:latin typeface="+mn-lt"/>
            </a:endParaRPr>
          </a:p>
          <a:p>
            <a:pPr>
              <a:defRPr/>
            </a:pPr>
            <a:endParaRPr lang="en-GB" sz="3600" dirty="0">
              <a:solidFill>
                <a:srgbClr val="B70005"/>
              </a:solidFill>
            </a:endParaRPr>
          </a:p>
          <a:p>
            <a:pPr>
              <a:defRPr/>
            </a:pPr>
            <a:r>
              <a:rPr lang="en-GB" sz="1200" b="1" dirty="0">
                <a:solidFill>
                  <a:srgbClr val="B70005"/>
                </a:solidFill>
              </a:rPr>
              <a:t>				</a:t>
            </a:r>
          </a:p>
          <a:p>
            <a:pPr>
              <a:defRPr/>
            </a:pPr>
            <a:r>
              <a:rPr lang="en-GB" sz="1200" b="1" dirty="0">
                <a:solidFill>
                  <a:srgbClr val="B70005"/>
                </a:solidFill>
              </a:rPr>
              <a:t>		</a:t>
            </a:r>
          </a:p>
        </p:txBody>
      </p:sp>
      <p:sp>
        <p:nvSpPr>
          <p:cNvPr id="2458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EE39EB0-D750-4273-89A3-077B760EC99C}" type="slidenum">
              <a:rPr lang="en-GB" altLang="en-US" sz="1200" smtClean="0">
                <a:solidFill>
                  <a:srgbClr val="898989"/>
                </a:solidFill>
                <a:latin typeface="Arial" charset="0"/>
              </a:rPr>
              <a:pPr>
                <a:spcBef>
                  <a:spcPct val="0"/>
                </a:spcBef>
                <a:buFontTx/>
                <a:buNone/>
              </a:pPr>
              <a:t>22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000332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spect="1" noChangeArrowheads="1"/>
          </p:cNvSpPr>
          <p:nvPr/>
        </p:nvSpPr>
        <p:spPr bwMode="auto">
          <a:xfrm>
            <a:off x="150813" y="1196752"/>
            <a:ext cx="8767762" cy="5159598"/>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defRPr/>
            </a:pPr>
            <a:r>
              <a:rPr lang="en-GB" altLang="en-US" sz="3600" dirty="0">
                <a:solidFill>
                  <a:srgbClr val="B70005"/>
                </a:solidFill>
                <a:latin typeface="+mj-lt"/>
              </a:rPr>
              <a:t>Early Permanence Training</a:t>
            </a:r>
          </a:p>
          <a:p>
            <a:pPr>
              <a:defRPr/>
            </a:pPr>
            <a:endParaRPr lang="en-GB" altLang="en-US" sz="3600" dirty="0">
              <a:solidFill>
                <a:srgbClr val="B70005"/>
              </a:solidFill>
            </a:endParaRPr>
          </a:p>
          <a:p>
            <a:pPr>
              <a:defRPr/>
            </a:pPr>
            <a:endParaRPr lang="en-US" altLang="en-US" dirty="0">
              <a:solidFill>
                <a:srgbClr val="4C4247"/>
              </a:solidFill>
            </a:endParaRPr>
          </a:p>
          <a:p>
            <a:pPr>
              <a:defRPr/>
            </a:pPr>
            <a:endParaRPr lang="en-US" altLang="en-US" b="1" dirty="0">
              <a:solidFill>
                <a:srgbClr val="4C4247"/>
              </a:solidFill>
            </a:endParaRPr>
          </a:p>
          <a:p>
            <a:pPr>
              <a:defRPr/>
            </a:pPr>
            <a:endParaRPr lang="en-US" altLang="en-US" b="1" dirty="0">
              <a:solidFill>
                <a:srgbClr val="4C4247"/>
              </a:solidFill>
            </a:endParaRPr>
          </a:p>
          <a:p>
            <a:pPr>
              <a:defRPr/>
            </a:pPr>
            <a:endParaRPr lang="en-US" altLang="en-US" b="1" dirty="0">
              <a:solidFill>
                <a:srgbClr val="4C4247"/>
              </a:solidFill>
            </a:endParaRPr>
          </a:p>
          <a:p>
            <a:pPr>
              <a:defRPr/>
            </a:pPr>
            <a:endParaRPr lang="en-US" altLang="en-US" b="1" dirty="0">
              <a:solidFill>
                <a:schemeClr val="tx2"/>
              </a:solidFill>
            </a:endParaRPr>
          </a:p>
          <a:p>
            <a:pPr>
              <a:defRPr/>
            </a:pPr>
            <a:endParaRPr lang="en-US" altLang="en-US" b="1" dirty="0">
              <a:solidFill>
                <a:schemeClr val="tx2"/>
              </a:solidFill>
            </a:endParaRPr>
          </a:p>
          <a:p>
            <a:pPr>
              <a:defRPr/>
            </a:pPr>
            <a:endParaRPr lang="en-US" altLang="en-US" dirty="0">
              <a:solidFill>
                <a:srgbClr val="4C4247"/>
              </a:solidFill>
            </a:endParaRPr>
          </a:p>
          <a:p>
            <a:pPr>
              <a:defRPr/>
            </a:pPr>
            <a:endParaRPr lang="en-GB" altLang="en-US" sz="2400" dirty="0">
              <a:solidFill>
                <a:schemeClr val="accent2"/>
              </a:solidFill>
            </a:endParaRPr>
          </a:p>
        </p:txBody>
      </p:sp>
      <p:sp>
        <p:nvSpPr>
          <p:cNvPr id="25604" name="Title 6"/>
          <p:cNvSpPr>
            <a:spLocks noGrp="1"/>
          </p:cNvSpPr>
          <p:nvPr>
            <p:ph type="ctrTitle"/>
          </p:nvPr>
        </p:nvSpPr>
        <p:spPr/>
        <p:txBody>
          <a:bodyPr/>
          <a:lstStyle/>
          <a:p>
            <a:r>
              <a:rPr lang="en-GB" altLang="en-US" dirty="0" smtClean="0">
                <a:solidFill>
                  <a:srgbClr val="B70005"/>
                </a:solidFill>
              </a:rPr>
              <a:t>Session 2</a:t>
            </a:r>
            <a:br>
              <a:rPr lang="en-GB" altLang="en-US" dirty="0" smtClean="0">
                <a:solidFill>
                  <a:srgbClr val="B70005"/>
                </a:solidFill>
              </a:rPr>
            </a:br>
            <a:r>
              <a:rPr lang="en-GB" altLang="en-US" dirty="0" smtClean="0">
                <a:solidFill>
                  <a:srgbClr val="B70005"/>
                </a:solidFill>
              </a:rPr>
              <a:t>Being a foster carer</a:t>
            </a:r>
            <a:br>
              <a:rPr lang="en-GB" altLang="en-US" dirty="0" smtClean="0">
                <a:solidFill>
                  <a:srgbClr val="B70005"/>
                </a:solidFill>
              </a:rPr>
            </a:br>
            <a:endParaRPr lang="en-GB" altLang="en-US" dirty="0" smtClean="0"/>
          </a:p>
        </p:txBody>
      </p:sp>
      <p:sp>
        <p:nvSpPr>
          <p:cNvPr id="8" name="Subtitle 7"/>
          <p:cNvSpPr>
            <a:spLocks noGrp="1"/>
          </p:cNvSpPr>
          <p:nvPr>
            <p:ph type="subTitle" idx="1"/>
          </p:nvPr>
        </p:nvSpPr>
        <p:spPr/>
        <p:txBody>
          <a:bodyPr/>
          <a:lstStyle/>
          <a:p>
            <a:pPr>
              <a:buFont typeface="Arial" panose="020B0604020202020204" pitchFamily="34" charset="0"/>
              <a:buNone/>
              <a:defRPr/>
            </a:pPr>
            <a:endParaRPr lang="en-GB"/>
          </a:p>
        </p:txBody>
      </p:sp>
      <p:sp>
        <p:nvSpPr>
          <p:cNvPr id="2560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A0991CC-28A1-4DE1-8AAB-B40F3161228E}" type="slidenum">
              <a:rPr lang="en-GB" altLang="en-US" sz="1200" smtClean="0">
                <a:solidFill>
                  <a:srgbClr val="898989"/>
                </a:solidFill>
                <a:latin typeface="Arial" charset="0"/>
              </a:rPr>
              <a:pPr>
                <a:spcBef>
                  <a:spcPct val="0"/>
                </a:spcBef>
                <a:buFontTx/>
                <a:buNone/>
              </a:pPr>
              <a:t>23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508751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980728"/>
            <a:ext cx="8723312" cy="558244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j-lt"/>
              </a:rPr>
              <a:t>Being a foster carer</a:t>
            </a:r>
          </a:p>
          <a:p>
            <a:pPr>
              <a:defRPr/>
            </a:pPr>
            <a:endParaRPr lang="en-GB" b="1" dirty="0">
              <a:solidFill>
                <a:srgbClr val="4C4247"/>
              </a:solidFill>
              <a:latin typeface="+mj-lt"/>
            </a:endParaRPr>
          </a:p>
          <a:p>
            <a:pPr marL="342900" lvl="1" indent="-342900" eaLnBrk="1" hangingPunct="1">
              <a:spcBef>
                <a:spcPct val="20000"/>
              </a:spcBef>
              <a:buFontTx/>
              <a:buChar char="•"/>
              <a:defRPr/>
            </a:pPr>
            <a:r>
              <a:rPr lang="en-GB" sz="2200" dirty="0" smtClean="0">
                <a:solidFill>
                  <a:srgbClr val="747374"/>
                </a:solidFill>
                <a:latin typeface="+mj-lt"/>
                <a:cs typeface="Arial" pitchFamily="34" charset="0"/>
              </a:rPr>
              <a:t>Early permanence carers </a:t>
            </a:r>
            <a:r>
              <a:rPr lang="en-GB" sz="2200" dirty="0">
                <a:solidFill>
                  <a:srgbClr val="747374"/>
                </a:solidFill>
                <a:latin typeface="+mj-lt"/>
                <a:cs typeface="Arial" pitchFamily="34" charset="0"/>
              </a:rPr>
              <a:t>are approved as foster carers and </a:t>
            </a:r>
            <a:r>
              <a:rPr lang="en-GB" sz="2200" dirty="0" smtClean="0">
                <a:solidFill>
                  <a:srgbClr val="747374"/>
                </a:solidFill>
                <a:latin typeface="+mj-lt"/>
                <a:cs typeface="Arial" pitchFamily="34" charset="0"/>
              </a:rPr>
              <a:t>adopters</a:t>
            </a:r>
          </a:p>
          <a:p>
            <a:pPr marL="0" lvl="1" eaLnBrk="1" hangingPunct="1">
              <a:spcBef>
                <a:spcPct val="20000"/>
              </a:spcBef>
              <a:defRPr/>
            </a:pPr>
            <a:endParaRPr lang="en-GB" sz="1000" dirty="0">
              <a:solidFill>
                <a:srgbClr val="747374"/>
              </a:solidFill>
              <a:latin typeface="+mj-lt"/>
              <a:cs typeface="Arial" pitchFamily="34" charset="0"/>
            </a:endParaRPr>
          </a:p>
          <a:p>
            <a:pPr marL="342900" indent="-342900" eaLnBrk="1" hangingPunct="1">
              <a:spcBef>
                <a:spcPct val="20000"/>
              </a:spcBef>
              <a:buFontTx/>
              <a:buChar char="•"/>
              <a:defRPr/>
            </a:pPr>
            <a:r>
              <a:rPr lang="en-GB" sz="2200" dirty="0">
                <a:solidFill>
                  <a:srgbClr val="747374"/>
                </a:solidFill>
                <a:latin typeface="+mj-lt"/>
                <a:cs typeface="Arial" pitchFamily="34" charset="0"/>
              </a:rPr>
              <a:t>When the child is placed with them, it is a foster placement under Fostering Regulations </a:t>
            </a:r>
            <a:r>
              <a:rPr lang="en-GB" sz="2200" dirty="0" smtClean="0">
                <a:solidFill>
                  <a:srgbClr val="747374"/>
                </a:solidFill>
                <a:latin typeface="+mj-lt"/>
                <a:cs typeface="Arial" pitchFamily="34" charset="0"/>
              </a:rPr>
              <a:t>2011</a:t>
            </a:r>
          </a:p>
          <a:p>
            <a:pPr eaLnBrk="1" hangingPunct="1">
              <a:spcBef>
                <a:spcPct val="20000"/>
              </a:spcBef>
              <a:defRPr/>
            </a:pPr>
            <a:endParaRPr lang="en-GB" sz="1000" dirty="0">
              <a:solidFill>
                <a:srgbClr val="747374"/>
              </a:solidFill>
              <a:latin typeface="+mj-lt"/>
              <a:cs typeface="Arial" pitchFamily="34" charset="0"/>
            </a:endParaRPr>
          </a:p>
          <a:p>
            <a:pPr marL="342900" indent="-342900" eaLnBrk="1" hangingPunct="1">
              <a:spcBef>
                <a:spcPct val="20000"/>
              </a:spcBef>
              <a:buFontTx/>
              <a:buChar char="•"/>
              <a:defRPr/>
            </a:pPr>
            <a:r>
              <a:rPr lang="en-GB" sz="2200" dirty="0">
                <a:solidFill>
                  <a:srgbClr val="747374"/>
                </a:solidFill>
                <a:latin typeface="+mj-lt"/>
                <a:cs typeface="Arial" pitchFamily="34" charset="0"/>
              </a:rPr>
              <a:t>Foster carers sign a fostering agreement when they are approved; it includes agreement to attend training and to inform the local authority of any change of </a:t>
            </a:r>
            <a:r>
              <a:rPr lang="en-GB" sz="2200" dirty="0" smtClean="0">
                <a:solidFill>
                  <a:srgbClr val="747374"/>
                </a:solidFill>
                <a:latin typeface="+mj-lt"/>
                <a:cs typeface="Arial" pitchFamily="34" charset="0"/>
              </a:rPr>
              <a:t>circumstances</a:t>
            </a:r>
          </a:p>
          <a:p>
            <a:pPr eaLnBrk="1" hangingPunct="1">
              <a:spcBef>
                <a:spcPct val="20000"/>
              </a:spcBef>
              <a:defRPr/>
            </a:pPr>
            <a:endParaRPr lang="en-GB" sz="1000" dirty="0">
              <a:solidFill>
                <a:srgbClr val="747374"/>
              </a:solidFill>
              <a:latin typeface="+mj-lt"/>
              <a:cs typeface="Arial" pitchFamily="34" charset="0"/>
            </a:endParaRPr>
          </a:p>
          <a:p>
            <a:pPr marL="342900" indent="-342900" eaLnBrk="1" hangingPunct="1">
              <a:spcBef>
                <a:spcPct val="20000"/>
              </a:spcBef>
              <a:buFontTx/>
              <a:buChar char="•"/>
              <a:defRPr/>
            </a:pPr>
            <a:r>
              <a:rPr lang="en-GB" sz="2200" dirty="0">
                <a:solidFill>
                  <a:srgbClr val="747374"/>
                </a:solidFill>
                <a:latin typeface="+mj-lt"/>
                <a:cs typeface="Arial" pitchFamily="34" charset="0"/>
              </a:rPr>
              <a:t>Foster carers are part of the professional network around the child; their role is to care for the child on a day-to-day basis and work with the child’s social worker and others to ensure their needs are met.</a:t>
            </a: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266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79507C0-1D6E-432D-8C7C-D7358982BEFF}" type="slidenum">
              <a:rPr lang="en-GB" altLang="en-US" sz="1200" smtClean="0">
                <a:solidFill>
                  <a:srgbClr val="898989"/>
                </a:solidFill>
                <a:latin typeface="Arial" charset="0"/>
              </a:rPr>
              <a:pPr>
                <a:spcBef>
                  <a:spcPct val="0"/>
                </a:spcBef>
                <a:buFontTx/>
                <a:buNone/>
              </a:pPr>
              <a:t>24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184512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ctrTitle"/>
          </p:nvPr>
        </p:nvSpPr>
        <p:spPr/>
        <p:txBody>
          <a:bodyPr/>
          <a:lstStyle/>
          <a:p>
            <a:pPr>
              <a:defRPr/>
            </a:pPr>
            <a:r>
              <a:rPr lang="en-GB" altLang="en-US" dirty="0" smtClean="0">
                <a:solidFill>
                  <a:schemeClr val="accent2">
                    <a:lumMod val="75000"/>
                  </a:schemeClr>
                </a:solidFill>
              </a:rPr>
              <a:t>Quiz: The foster carer role</a:t>
            </a:r>
          </a:p>
        </p:txBody>
      </p:sp>
      <p:sp>
        <p:nvSpPr>
          <p:cNvPr id="2765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937EC08-D26A-4D98-97B3-1A073F1CC59D}" type="slidenum">
              <a:rPr lang="en-GB" altLang="en-US" sz="1200" smtClean="0">
                <a:solidFill>
                  <a:srgbClr val="898989"/>
                </a:solidFill>
                <a:latin typeface="Arial" charset="0"/>
              </a:rPr>
              <a:pPr>
                <a:spcBef>
                  <a:spcPct val="0"/>
                </a:spcBef>
                <a:buFontTx/>
                <a:buNone/>
              </a:pPr>
              <a:t>25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0842846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63533" y="1060352"/>
            <a:ext cx="8723312" cy="529441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latin typeface="Arial" panose="020B0604020202020204" pitchFamily="34" charset="0"/>
              </a:rPr>
              <a:t>Question 1</a:t>
            </a:r>
          </a:p>
          <a:p>
            <a:pPr>
              <a:defRPr/>
            </a:pPr>
            <a:endParaRPr lang="en-GB" sz="3600" b="1" dirty="0" smtClean="0">
              <a:solidFill>
                <a:srgbClr val="B70005"/>
              </a:solidFill>
              <a:latin typeface="Arial" panose="020B0604020202020204" pitchFamily="34" charset="0"/>
            </a:endParaRPr>
          </a:p>
          <a:p>
            <a:pPr>
              <a:defRPr/>
            </a:pPr>
            <a:r>
              <a:rPr lang="en-GB" sz="2600" b="1" dirty="0" smtClean="0">
                <a:solidFill>
                  <a:srgbClr val="B70005"/>
                </a:solidFill>
              </a:rPr>
              <a:t>Do </a:t>
            </a:r>
            <a:r>
              <a:rPr lang="en-GB" sz="2600" b="1" dirty="0">
                <a:solidFill>
                  <a:srgbClr val="B70005"/>
                </a:solidFill>
              </a:rPr>
              <a:t>foster carers have parental responsibility?</a:t>
            </a:r>
          </a:p>
          <a:p>
            <a:pPr>
              <a:defRPr/>
            </a:pPr>
            <a:endParaRPr lang="en-GB" sz="2400" dirty="0">
              <a:solidFill>
                <a:srgbClr val="B70005"/>
              </a:solidFill>
            </a:endParaRPr>
          </a:p>
          <a:p>
            <a:pPr marL="742950" indent="-742950">
              <a:buFont typeface="+mj-lt"/>
              <a:buAutoNum type="alphaLcPeriod"/>
              <a:defRPr/>
            </a:pPr>
            <a:r>
              <a:rPr lang="en-GB" sz="2400" dirty="0">
                <a:solidFill>
                  <a:srgbClr val="B70005"/>
                </a:solidFill>
                <a:latin typeface="+mn-lt"/>
              </a:rPr>
              <a:t>What is parental responsibility?</a:t>
            </a:r>
            <a:br>
              <a:rPr lang="en-GB" sz="2400" dirty="0">
                <a:solidFill>
                  <a:srgbClr val="B70005"/>
                </a:solidFill>
                <a:latin typeface="+mn-lt"/>
              </a:rPr>
            </a:br>
            <a:endParaRPr lang="en-GB" sz="2400" dirty="0">
              <a:solidFill>
                <a:srgbClr val="B70005"/>
              </a:solidFill>
              <a:latin typeface="+mn-lt"/>
            </a:endParaRPr>
          </a:p>
          <a:p>
            <a:pPr marL="742950" indent="-742950">
              <a:buFont typeface="+mj-lt"/>
              <a:buAutoNum type="alphaLcPeriod"/>
              <a:defRPr/>
            </a:pPr>
            <a:r>
              <a:rPr lang="en-GB" sz="2400" dirty="0">
                <a:solidFill>
                  <a:srgbClr val="B70005"/>
                </a:solidFill>
                <a:latin typeface="+mn-lt"/>
              </a:rPr>
              <a:t>Who has parental responsibility when a child is “looked after” by the local authority? </a:t>
            </a:r>
          </a:p>
          <a:p>
            <a:pPr>
              <a:defRPr/>
            </a:pPr>
            <a:endParaRPr lang="en-GB" b="1" dirty="0">
              <a:solidFill>
                <a:srgbClr val="4C4247"/>
              </a:solidFill>
            </a:endParaRPr>
          </a:p>
          <a:p>
            <a:pPr>
              <a:defRPr/>
            </a:pPr>
            <a:endParaRPr lang="en-GB" b="1" dirty="0">
              <a:solidFill>
                <a:srgbClr val="4C4247"/>
              </a:solidFill>
            </a:endParaRP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2867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7A6F23F-38DC-4269-9577-3E0AD95102CD}" type="slidenum">
              <a:rPr lang="en-GB" altLang="en-US" sz="1200" smtClean="0">
                <a:solidFill>
                  <a:srgbClr val="898989"/>
                </a:solidFill>
                <a:latin typeface="Arial" charset="0"/>
              </a:rPr>
              <a:pPr>
                <a:spcBef>
                  <a:spcPct val="0"/>
                </a:spcBef>
                <a:buFontTx/>
                <a:buNone/>
              </a:pPr>
              <a:t>26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046671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980729"/>
            <a:ext cx="8828087" cy="5544616"/>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200" dirty="0">
                <a:solidFill>
                  <a:srgbClr val="B70005"/>
                </a:solidFill>
                <a:latin typeface="+mj-lt"/>
              </a:rPr>
              <a:t>Do foster carers have parental responsibility</a:t>
            </a:r>
            <a:r>
              <a:rPr lang="en-GB" sz="3200" dirty="0" smtClean="0">
                <a:solidFill>
                  <a:srgbClr val="B70005"/>
                </a:solidFill>
                <a:latin typeface="+mj-lt"/>
              </a:rPr>
              <a:t>?</a:t>
            </a:r>
            <a:endParaRPr lang="en-GB" sz="3200" dirty="0">
              <a:solidFill>
                <a:srgbClr val="B70005"/>
              </a:solidFill>
              <a:latin typeface="+mj-lt"/>
            </a:endParaRPr>
          </a:p>
          <a:p>
            <a:pPr marL="792163" lvl="1" indent="-342900" eaLnBrk="1" hangingPunct="1">
              <a:spcBef>
                <a:spcPct val="20000"/>
              </a:spcBef>
              <a:buFont typeface="Arial" panose="020B0604020202020204" pitchFamily="34" charset="0"/>
              <a:buChar char="•"/>
              <a:defRPr/>
            </a:pPr>
            <a:r>
              <a:rPr lang="en-GB" sz="2000" dirty="0">
                <a:solidFill>
                  <a:srgbClr val="747374"/>
                </a:solidFill>
                <a:latin typeface="+mn-lt"/>
              </a:rPr>
              <a:t>Parental responsibility – </a:t>
            </a:r>
            <a:r>
              <a:rPr lang="en-GB" sz="2000" dirty="0" smtClean="0">
                <a:solidFill>
                  <a:srgbClr val="747374"/>
                </a:solidFill>
                <a:latin typeface="+mn-lt"/>
              </a:rPr>
              <a:t>‘All </a:t>
            </a:r>
            <a:r>
              <a:rPr lang="en-GB" sz="2000" dirty="0">
                <a:solidFill>
                  <a:srgbClr val="747374"/>
                </a:solidFill>
                <a:latin typeface="+mn-lt"/>
              </a:rPr>
              <a:t>the rights, duties, </a:t>
            </a:r>
            <a:r>
              <a:rPr lang="en-GB" sz="2000" dirty="0" smtClean="0">
                <a:solidFill>
                  <a:srgbClr val="747374"/>
                </a:solidFill>
                <a:latin typeface="+mn-lt"/>
              </a:rPr>
              <a:t>powers</a:t>
            </a:r>
            <a:r>
              <a:rPr lang="en-GB" sz="2000" dirty="0">
                <a:solidFill>
                  <a:srgbClr val="747374"/>
                </a:solidFill>
                <a:latin typeface="+mn-lt"/>
              </a:rPr>
              <a:t>, responsibilities and authority which by law a parent of a child has in relation to the child and his property</a:t>
            </a:r>
            <a:r>
              <a:rPr lang="en-GB" sz="2000" dirty="0" smtClean="0">
                <a:solidFill>
                  <a:srgbClr val="747374"/>
                </a:solidFill>
                <a:latin typeface="+mn-lt"/>
              </a:rPr>
              <a:t>’, </a:t>
            </a:r>
            <a:r>
              <a:rPr lang="en-GB" sz="2000" dirty="0">
                <a:solidFill>
                  <a:srgbClr val="747374"/>
                </a:solidFill>
                <a:latin typeface="+mn-lt"/>
              </a:rPr>
              <a:t>s.3, </a:t>
            </a:r>
            <a:r>
              <a:rPr lang="en-GB" sz="2000" dirty="0" smtClean="0">
                <a:solidFill>
                  <a:srgbClr val="747374"/>
                </a:solidFill>
                <a:latin typeface="+mn-lt"/>
              </a:rPr>
              <a:t>Children Act 1989</a:t>
            </a:r>
          </a:p>
          <a:p>
            <a:pPr marL="792163" lvl="1" indent="-342900" eaLnBrk="1" hangingPunct="1">
              <a:spcBef>
                <a:spcPct val="20000"/>
              </a:spcBef>
              <a:buFont typeface="Arial" panose="020B0604020202020204" pitchFamily="34" charset="0"/>
              <a:buChar char="•"/>
              <a:defRPr/>
            </a:pPr>
            <a:endParaRPr lang="en-GB" sz="1000" dirty="0">
              <a:solidFill>
                <a:srgbClr val="747374"/>
              </a:solidFill>
              <a:latin typeface="+mn-lt"/>
            </a:endParaRPr>
          </a:p>
          <a:p>
            <a:pPr marL="792163" lvl="1" indent="-342900" eaLnBrk="1" hangingPunct="1">
              <a:spcBef>
                <a:spcPct val="20000"/>
              </a:spcBef>
              <a:buFont typeface="Arial" panose="020B0604020202020204" pitchFamily="34" charset="0"/>
              <a:buChar char="•"/>
              <a:defRPr/>
            </a:pPr>
            <a:r>
              <a:rPr lang="en-GB" sz="2000" dirty="0">
                <a:solidFill>
                  <a:srgbClr val="747374"/>
                </a:solidFill>
                <a:latin typeface="+mn-lt"/>
              </a:rPr>
              <a:t>It is the legal right to make decisions on </a:t>
            </a:r>
            <a:r>
              <a:rPr lang="en-GB" sz="2000" dirty="0" smtClean="0">
                <a:solidFill>
                  <a:srgbClr val="747374"/>
                </a:solidFill>
                <a:latin typeface="+mn-lt"/>
              </a:rPr>
              <a:t>behalf of </a:t>
            </a:r>
            <a:r>
              <a:rPr lang="en-GB" sz="2000" dirty="0">
                <a:solidFill>
                  <a:srgbClr val="747374"/>
                </a:solidFill>
                <a:latin typeface="+mn-lt"/>
              </a:rPr>
              <a:t>the </a:t>
            </a:r>
            <a:r>
              <a:rPr lang="en-GB" sz="2000" dirty="0" smtClean="0">
                <a:solidFill>
                  <a:srgbClr val="747374"/>
                </a:solidFill>
                <a:latin typeface="+mn-lt"/>
              </a:rPr>
              <a:t>child</a:t>
            </a:r>
          </a:p>
          <a:p>
            <a:pPr marL="792163" lvl="1" indent="-342900" eaLnBrk="1" hangingPunct="1">
              <a:spcBef>
                <a:spcPct val="20000"/>
              </a:spcBef>
              <a:buFont typeface="Arial" panose="020B0604020202020204" pitchFamily="34" charset="0"/>
              <a:buChar char="•"/>
              <a:defRPr/>
            </a:pPr>
            <a:endParaRPr lang="en-GB" sz="1000" dirty="0">
              <a:solidFill>
                <a:srgbClr val="747374"/>
              </a:solidFill>
              <a:latin typeface="+mn-lt"/>
            </a:endParaRPr>
          </a:p>
          <a:p>
            <a:pPr marL="792163" lvl="1" indent="-342900" eaLnBrk="1" hangingPunct="1">
              <a:spcBef>
                <a:spcPct val="20000"/>
              </a:spcBef>
              <a:buFont typeface="Arial" panose="020B0604020202020204" pitchFamily="34" charset="0"/>
              <a:buChar char="•"/>
              <a:defRPr/>
            </a:pPr>
            <a:r>
              <a:rPr lang="en-GB" sz="2000" dirty="0">
                <a:solidFill>
                  <a:srgbClr val="747374"/>
                </a:solidFill>
                <a:latin typeface="+mn-lt"/>
              </a:rPr>
              <a:t>When a child is subject to care proceedings, the court can make an interim or full care </a:t>
            </a:r>
            <a:r>
              <a:rPr lang="en-GB" sz="2000" dirty="0" smtClean="0">
                <a:solidFill>
                  <a:srgbClr val="747374"/>
                </a:solidFill>
                <a:latin typeface="+mn-lt"/>
              </a:rPr>
              <a:t>order</a:t>
            </a:r>
          </a:p>
          <a:p>
            <a:pPr marL="792163" lvl="1" indent="-342900" eaLnBrk="1" hangingPunct="1">
              <a:spcBef>
                <a:spcPct val="20000"/>
              </a:spcBef>
              <a:buFont typeface="Arial" panose="020B0604020202020204" pitchFamily="34" charset="0"/>
              <a:buChar char="•"/>
              <a:defRPr/>
            </a:pPr>
            <a:endParaRPr lang="en-GB" sz="1000" dirty="0">
              <a:solidFill>
                <a:srgbClr val="747374"/>
              </a:solidFill>
              <a:latin typeface="+mn-lt"/>
            </a:endParaRPr>
          </a:p>
          <a:p>
            <a:pPr marL="792163" lvl="1" indent="-342900" eaLnBrk="1" hangingPunct="1">
              <a:spcBef>
                <a:spcPct val="20000"/>
              </a:spcBef>
              <a:buFont typeface="Arial" panose="020B0604020202020204" pitchFamily="34" charset="0"/>
              <a:buChar char="•"/>
              <a:tabLst>
                <a:tab pos="449263" algn="l"/>
              </a:tabLst>
              <a:defRPr/>
            </a:pPr>
            <a:r>
              <a:rPr lang="en-GB" sz="2000" dirty="0">
                <a:solidFill>
                  <a:srgbClr val="747374"/>
                </a:solidFill>
                <a:latin typeface="+mn-lt"/>
              </a:rPr>
              <a:t>The care order gives the local authority </a:t>
            </a:r>
            <a:r>
              <a:rPr lang="en-GB" sz="2000" dirty="0" smtClean="0">
                <a:solidFill>
                  <a:srgbClr val="747374"/>
                </a:solidFill>
                <a:latin typeface="+mn-lt"/>
              </a:rPr>
              <a:t>significant parental </a:t>
            </a:r>
            <a:r>
              <a:rPr lang="en-GB" sz="2000" dirty="0">
                <a:solidFill>
                  <a:srgbClr val="747374"/>
                </a:solidFill>
                <a:latin typeface="+mn-lt"/>
              </a:rPr>
              <a:t>responsibility so </a:t>
            </a:r>
            <a:r>
              <a:rPr lang="en-GB" sz="2000" dirty="0" smtClean="0">
                <a:solidFill>
                  <a:srgbClr val="747374"/>
                </a:solidFill>
                <a:latin typeface="+mn-lt"/>
              </a:rPr>
              <a:t>that they </a:t>
            </a:r>
            <a:r>
              <a:rPr lang="en-GB" sz="2000" dirty="0">
                <a:solidFill>
                  <a:srgbClr val="747374"/>
                </a:solidFill>
                <a:latin typeface="+mn-lt"/>
              </a:rPr>
              <a:t>can make decisions for the child, including placing the child in foster care. However, the local authority must consult with the parents who retain </a:t>
            </a:r>
            <a:r>
              <a:rPr lang="en-GB" sz="2000" dirty="0" smtClean="0">
                <a:solidFill>
                  <a:srgbClr val="747374"/>
                </a:solidFill>
                <a:latin typeface="+mn-lt"/>
              </a:rPr>
              <a:t>some parental responsibility</a:t>
            </a:r>
          </a:p>
          <a:p>
            <a:pPr marL="792163" lvl="1" indent="-342900" eaLnBrk="1" hangingPunct="1">
              <a:spcBef>
                <a:spcPct val="20000"/>
              </a:spcBef>
              <a:buFont typeface="Arial" panose="020B0604020202020204" pitchFamily="34" charset="0"/>
              <a:buChar char="•"/>
              <a:tabLst>
                <a:tab pos="449263" algn="l"/>
              </a:tabLst>
              <a:defRPr/>
            </a:pPr>
            <a:endParaRPr lang="en-GB" sz="1000" dirty="0">
              <a:solidFill>
                <a:srgbClr val="747374"/>
              </a:solidFill>
              <a:latin typeface="+mn-lt"/>
            </a:endParaRPr>
          </a:p>
          <a:p>
            <a:pPr marL="792163" indent="-342900" eaLnBrk="1" hangingPunct="1">
              <a:spcBef>
                <a:spcPct val="20000"/>
              </a:spcBef>
              <a:buFont typeface="Arial" panose="020B0604020202020204" pitchFamily="34" charset="0"/>
              <a:buChar char="•"/>
              <a:defRPr/>
            </a:pPr>
            <a:r>
              <a:rPr lang="en-GB" sz="2000" dirty="0">
                <a:solidFill>
                  <a:srgbClr val="747374"/>
                </a:solidFill>
                <a:latin typeface="+mn-lt"/>
              </a:rPr>
              <a:t>Foster carers do not have parental responsibility – they must </a:t>
            </a:r>
            <a:r>
              <a:rPr lang="en-GB" sz="2000" dirty="0" smtClean="0">
                <a:solidFill>
                  <a:srgbClr val="747374"/>
                </a:solidFill>
                <a:latin typeface="+mn-lt"/>
              </a:rPr>
              <a:t>discuss </a:t>
            </a:r>
            <a:r>
              <a:rPr lang="en-GB" sz="2000" dirty="0">
                <a:solidFill>
                  <a:srgbClr val="747374"/>
                </a:solidFill>
                <a:latin typeface="+mn-lt"/>
              </a:rPr>
              <a:t>decisions that need to be made with the local authority and be advised by them</a:t>
            </a: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297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3D2CB2F-37FF-4046-BE7A-7B47321D6509}" type="slidenum">
              <a:rPr lang="en-GB" altLang="en-US" sz="1200" smtClean="0">
                <a:solidFill>
                  <a:srgbClr val="898989"/>
                </a:solidFill>
                <a:latin typeface="Arial" charset="0"/>
              </a:rPr>
              <a:pPr>
                <a:spcBef>
                  <a:spcPct val="0"/>
                </a:spcBef>
                <a:buFontTx/>
                <a:buNone/>
              </a:pPr>
              <a:t>27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7601960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6AE28E5-F090-42BF-BC30-427FEAC27D18}" type="slidenum">
              <a:rPr lang="en-GB" altLang="en-US" smtClean="0"/>
              <a:pPr>
                <a:defRPr/>
              </a:pPr>
              <a:t>28</a:t>
            </a:fld>
            <a:endParaRPr lang="en-GB" altLang="en-US"/>
          </a:p>
        </p:txBody>
      </p:sp>
      <p:sp>
        <p:nvSpPr>
          <p:cNvPr id="4" name="Rectangle 2"/>
          <p:cNvSpPr>
            <a:spLocks noChangeArrowheads="1"/>
          </p:cNvSpPr>
          <p:nvPr/>
        </p:nvSpPr>
        <p:spPr bwMode="auto">
          <a:xfrm>
            <a:off x="150813" y="150813"/>
            <a:ext cx="8828087" cy="572645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49263" lvl="1" eaLnBrk="1" hangingPunct="1">
              <a:spcBef>
                <a:spcPct val="20000"/>
              </a:spcBef>
              <a:defRPr/>
            </a:pPr>
            <a:endParaRPr lang="en-GB" sz="1600" dirty="0" smtClean="0">
              <a:latin typeface="+mn-lt"/>
            </a:endParaRPr>
          </a:p>
          <a:p>
            <a:pPr marL="449263" lvl="1" eaLnBrk="1" hangingPunct="1">
              <a:spcBef>
                <a:spcPct val="20000"/>
              </a:spcBef>
              <a:defRPr/>
            </a:pPr>
            <a:endParaRPr lang="en-GB" sz="1600" dirty="0">
              <a:latin typeface="+mn-lt"/>
            </a:endParaRPr>
          </a:p>
          <a:p>
            <a:pPr marL="449263" lvl="1" eaLnBrk="1" hangingPunct="1">
              <a:spcBef>
                <a:spcPct val="20000"/>
              </a:spcBef>
              <a:defRPr/>
            </a:pPr>
            <a:endParaRPr lang="en-GB" sz="1600" dirty="0" smtClean="0">
              <a:latin typeface="+mn-lt"/>
            </a:endParaRPr>
          </a:p>
          <a:p>
            <a:pPr marL="792163" lvl="1" indent="-342900" eaLnBrk="1" hangingPunct="1">
              <a:spcBef>
                <a:spcPct val="20000"/>
              </a:spcBef>
              <a:buFont typeface="Arial" panose="020B0604020202020204" pitchFamily="34" charset="0"/>
              <a:buChar char="•"/>
              <a:defRPr/>
            </a:pPr>
            <a:endParaRPr lang="en-GB" sz="2000" dirty="0" smtClean="0">
              <a:solidFill>
                <a:srgbClr val="747374"/>
              </a:solidFill>
              <a:latin typeface="+mn-lt"/>
            </a:endParaRPr>
          </a:p>
          <a:p>
            <a:pPr marL="792163" lvl="1" indent="-342900" eaLnBrk="1" hangingPunct="1">
              <a:spcBef>
                <a:spcPct val="20000"/>
              </a:spcBef>
              <a:buFont typeface="Arial" panose="020B0604020202020204" pitchFamily="34" charset="0"/>
              <a:buChar char="•"/>
              <a:defRPr/>
            </a:pPr>
            <a:r>
              <a:rPr lang="en-GB" sz="2000" dirty="0" smtClean="0">
                <a:solidFill>
                  <a:srgbClr val="747374"/>
                </a:solidFill>
                <a:latin typeface="+mn-lt"/>
              </a:rPr>
              <a:t>When the local authority approves the placement as an adoptive placement, the prospective adopters share parental responsibility with the local authority. They will be told what decisions they can take on behalf of the child</a:t>
            </a:r>
          </a:p>
          <a:p>
            <a:pPr marL="449263" lvl="1" eaLnBrk="1" hangingPunct="1">
              <a:spcBef>
                <a:spcPct val="20000"/>
              </a:spcBef>
              <a:defRPr/>
            </a:pPr>
            <a:endParaRPr lang="en-GB" sz="2000" dirty="0">
              <a:solidFill>
                <a:srgbClr val="747374"/>
              </a:solidFill>
              <a:latin typeface="+mn-lt"/>
            </a:endParaRPr>
          </a:p>
          <a:p>
            <a:pPr marL="792163" lvl="1" indent="-342900" eaLnBrk="1" hangingPunct="1">
              <a:spcBef>
                <a:spcPct val="20000"/>
              </a:spcBef>
              <a:buFont typeface="Arial" panose="020B0604020202020204" pitchFamily="34" charset="0"/>
              <a:buChar char="•"/>
              <a:defRPr/>
            </a:pPr>
            <a:r>
              <a:rPr lang="en-GB" sz="2000" dirty="0" smtClean="0">
                <a:solidFill>
                  <a:srgbClr val="747374"/>
                </a:solidFill>
                <a:latin typeface="+mn-lt"/>
              </a:rPr>
              <a:t>At this stage, parental responsibility is shared with the local authority, which retains overall responsibility for the child</a:t>
            </a:r>
          </a:p>
          <a:p>
            <a:pPr marL="449263" lvl="1" eaLnBrk="1" hangingPunct="1">
              <a:spcBef>
                <a:spcPct val="20000"/>
              </a:spcBef>
              <a:defRPr/>
            </a:pPr>
            <a:endParaRPr lang="en-GB" sz="2000" dirty="0">
              <a:solidFill>
                <a:srgbClr val="747374"/>
              </a:solidFill>
              <a:latin typeface="+mn-lt"/>
            </a:endParaRPr>
          </a:p>
          <a:p>
            <a:pPr marL="792163" lvl="1" indent="-342900" eaLnBrk="1" hangingPunct="1">
              <a:spcBef>
                <a:spcPct val="20000"/>
              </a:spcBef>
              <a:buFont typeface="Arial" panose="020B0604020202020204" pitchFamily="34" charset="0"/>
              <a:buChar char="•"/>
              <a:defRPr/>
            </a:pPr>
            <a:r>
              <a:rPr lang="en-GB" sz="2000" dirty="0" smtClean="0">
                <a:solidFill>
                  <a:srgbClr val="747374"/>
                </a:solidFill>
                <a:latin typeface="+mn-lt"/>
              </a:rPr>
              <a:t>Once the adoption order is made, the adopters gain full parental responsibility</a:t>
            </a:r>
          </a:p>
          <a:p>
            <a:pPr marL="449263" lvl="1" eaLnBrk="1" hangingPunct="1">
              <a:spcBef>
                <a:spcPct val="20000"/>
              </a:spcBef>
              <a:defRPr/>
            </a:pPr>
            <a:endParaRPr lang="en-GB" sz="2000" dirty="0">
              <a:solidFill>
                <a:srgbClr val="747374"/>
              </a:solidFill>
              <a:latin typeface="+mn-lt"/>
            </a:endParaRPr>
          </a:p>
          <a:p>
            <a:pPr marL="792163" lvl="1" indent="-342900" eaLnBrk="1" hangingPunct="1">
              <a:spcBef>
                <a:spcPct val="20000"/>
              </a:spcBef>
              <a:buFont typeface="Arial" panose="020B0604020202020204" pitchFamily="34" charset="0"/>
              <a:buChar char="•"/>
              <a:tabLst>
                <a:tab pos="449263" algn="l"/>
              </a:tabLst>
              <a:defRPr/>
            </a:pPr>
            <a:r>
              <a:rPr lang="en-GB" sz="2000" dirty="0" smtClean="0">
                <a:solidFill>
                  <a:srgbClr val="747374"/>
                </a:solidFill>
                <a:latin typeface="+mn-lt"/>
              </a:rPr>
              <a:t>Parents lose their parental responsibility at the point of the adoption order, as does the local authority</a:t>
            </a:r>
            <a:endParaRPr lang="en-GB" sz="2000" dirty="0">
              <a:solidFill>
                <a:srgbClr val="747374"/>
              </a:solidFill>
              <a:latin typeface="+mn-lt"/>
            </a:endParaRPr>
          </a:p>
          <a:p>
            <a:pPr eaLnBrk="1" hangingPunct="1">
              <a:spcBef>
                <a:spcPct val="20000"/>
              </a:spcBef>
              <a:defRPr/>
            </a:pPr>
            <a:r>
              <a:rPr lang="en-GB" sz="2400" dirty="0" smtClean="0">
                <a:latin typeface="+mn-lt"/>
              </a:rPr>
              <a:t>  </a:t>
            </a:r>
            <a:endParaRPr lang="en-GB" sz="2400" dirty="0">
              <a:latin typeface="+mn-lt"/>
            </a:endParaRPr>
          </a:p>
          <a:p>
            <a:pPr>
              <a:defRPr/>
            </a:pPr>
            <a:endParaRPr lang="en-GB" dirty="0">
              <a:solidFill>
                <a:srgbClr val="4C4247"/>
              </a:solidFill>
            </a:endParaRPr>
          </a:p>
          <a:p>
            <a:pPr>
              <a:buFontTx/>
              <a:buChar char="•"/>
              <a:defRPr/>
            </a:pPr>
            <a:endParaRPr lang="en-GB" dirty="0">
              <a:solidFill>
                <a:srgbClr val="4C4247"/>
              </a:solidFill>
            </a:endParaRPr>
          </a:p>
        </p:txBody>
      </p:sp>
    </p:spTree>
    <p:extLst>
      <p:ext uri="{BB962C8B-B14F-4D97-AF65-F5344CB8AC3E}">
        <p14:creationId xmlns:p14="http://schemas.microsoft.com/office/powerpoint/2010/main" val="2221673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150813"/>
            <a:ext cx="872331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defRPr/>
            </a:pPr>
            <a:endParaRPr lang="en-GB" sz="3600" dirty="0">
              <a:solidFill>
                <a:srgbClr val="B70005"/>
              </a:solidFill>
              <a:latin typeface="+mj-lt"/>
            </a:endParaRPr>
          </a:p>
          <a:p>
            <a:pPr eaLnBrk="1" hangingPunct="1">
              <a:spcBef>
                <a:spcPct val="20000"/>
              </a:spcBef>
              <a:defRPr/>
            </a:pPr>
            <a:endParaRPr lang="en-GB" sz="3600" dirty="0">
              <a:solidFill>
                <a:srgbClr val="B70005"/>
              </a:solidFill>
              <a:latin typeface="+mn-lt"/>
            </a:endParaRP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30724" name="Title 1"/>
          <p:cNvSpPr>
            <a:spLocks noGrp="1"/>
          </p:cNvSpPr>
          <p:nvPr>
            <p:ph type="title"/>
          </p:nvPr>
        </p:nvSpPr>
        <p:spPr>
          <a:xfrm>
            <a:off x="457200" y="579438"/>
            <a:ext cx="8229600" cy="1143000"/>
          </a:xfrm>
        </p:spPr>
        <p:txBody>
          <a:bodyPr/>
          <a:lstStyle/>
          <a:p>
            <a:pPr algn="l"/>
            <a:r>
              <a:rPr lang="en-GB" altLang="en-US" b="1" dirty="0" smtClean="0">
                <a:solidFill>
                  <a:srgbClr val="B70005"/>
                </a:solidFill>
              </a:rPr>
              <a:t/>
            </a:r>
            <a:br>
              <a:rPr lang="en-GB" altLang="en-US" b="1" dirty="0" smtClean="0">
                <a:solidFill>
                  <a:srgbClr val="B70005"/>
                </a:solidFill>
              </a:rPr>
            </a:br>
            <a:r>
              <a:rPr lang="en-GB" altLang="en-US" b="1" dirty="0" smtClean="0">
                <a:solidFill>
                  <a:srgbClr val="B70005"/>
                </a:solidFill>
              </a:rPr>
              <a:t/>
            </a:r>
            <a:br>
              <a:rPr lang="en-GB" altLang="en-US" b="1" dirty="0" smtClean="0">
                <a:solidFill>
                  <a:srgbClr val="B70005"/>
                </a:solidFill>
              </a:rPr>
            </a:br>
            <a:r>
              <a:rPr lang="en-GB" altLang="en-US" dirty="0"/>
              <a:t/>
            </a:r>
            <a:br>
              <a:rPr lang="en-GB" altLang="en-US" dirty="0"/>
            </a:br>
            <a:r>
              <a:rPr lang="en-GB" altLang="en-US" dirty="0" smtClean="0"/>
              <a:t/>
            </a:r>
            <a:br>
              <a:rPr lang="en-GB" altLang="en-US" dirty="0" smtClean="0"/>
            </a:br>
            <a:r>
              <a:rPr lang="en-GB" altLang="en-US" b="1" dirty="0" smtClean="0">
                <a:solidFill>
                  <a:srgbClr val="B70005"/>
                </a:solidFill>
              </a:rPr>
              <a:t>Question 2</a:t>
            </a:r>
            <a:br>
              <a:rPr lang="en-GB" altLang="en-US" b="1" dirty="0" smtClean="0">
                <a:solidFill>
                  <a:srgbClr val="B70005"/>
                </a:solidFill>
              </a:rPr>
            </a:br>
            <a:r>
              <a:rPr lang="en-GB" altLang="en-US" b="1" dirty="0" smtClean="0">
                <a:solidFill>
                  <a:srgbClr val="B70005"/>
                </a:solidFill>
              </a:rPr>
              <a:t>What can foster carers take responsibility for?</a:t>
            </a:r>
            <a:br>
              <a:rPr lang="en-GB" altLang="en-US" b="1" dirty="0" smtClean="0">
                <a:solidFill>
                  <a:srgbClr val="B70005"/>
                </a:solidFill>
              </a:rPr>
            </a:br>
            <a:endParaRPr lang="en-GB" altLang="en-US" b="1" dirty="0" smtClean="0"/>
          </a:p>
        </p:txBody>
      </p:sp>
      <p:sp>
        <p:nvSpPr>
          <p:cNvPr id="30725" name="Content Placeholder 2"/>
          <p:cNvSpPr>
            <a:spLocks noGrp="1"/>
          </p:cNvSpPr>
          <p:nvPr>
            <p:ph idx="1"/>
          </p:nvPr>
        </p:nvSpPr>
        <p:spPr>
          <a:xfrm>
            <a:off x="531813" y="2924944"/>
            <a:ext cx="8229600" cy="3205832"/>
          </a:xfrm>
        </p:spPr>
        <p:txBody>
          <a:bodyPr/>
          <a:lstStyle/>
          <a:p>
            <a:pPr marL="514350" indent="-514350" eaLnBrk="1" hangingPunct="1">
              <a:buFont typeface="+mj-lt"/>
              <a:buAutoNum type="alphaLcPeriod"/>
              <a:defRPr/>
            </a:pPr>
            <a:r>
              <a:rPr lang="en-GB" altLang="en-US" sz="2400" dirty="0" smtClean="0">
                <a:solidFill>
                  <a:srgbClr val="B70005"/>
                </a:solidFill>
              </a:rPr>
              <a:t>Can carers agree to routine immunisations?</a:t>
            </a:r>
            <a:br>
              <a:rPr lang="en-GB" altLang="en-US" sz="2400" dirty="0" smtClean="0">
                <a:solidFill>
                  <a:srgbClr val="B70005"/>
                </a:solidFill>
              </a:rPr>
            </a:br>
            <a:endParaRPr lang="en-GB" altLang="en-US" sz="2400" dirty="0" smtClean="0">
              <a:solidFill>
                <a:srgbClr val="B70005"/>
              </a:solidFill>
            </a:endParaRPr>
          </a:p>
          <a:p>
            <a:pPr marL="514350" indent="-514350" eaLnBrk="1" hangingPunct="1">
              <a:buFont typeface="+mj-lt"/>
              <a:buAutoNum type="alphaLcPeriod"/>
              <a:defRPr/>
            </a:pPr>
            <a:r>
              <a:rPr lang="en-GB" altLang="en-US" sz="2400" dirty="0" smtClean="0">
                <a:solidFill>
                  <a:srgbClr val="B70005"/>
                </a:solidFill>
              </a:rPr>
              <a:t>Can carers take the child away with them to stay with friends for a few days without prior discussion with the social worker?</a:t>
            </a:r>
            <a:br>
              <a:rPr lang="en-GB" altLang="en-US" sz="2400" dirty="0" smtClean="0">
                <a:solidFill>
                  <a:srgbClr val="B70005"/>
                </a:solidFill>
              </a:rPr>
            </a:br>
            <a:endParaRPr lang="en-GB" altLang="en-US" sz="2400" dirty="0" smtClean="0">
              <a:solidFill>
                <a:srgbClr val="B70005"/>
              </a:solidFill>
            </a:endParaRPr>
          </a:p>
          <a:p>
            <a:pPr marL="514350" indent="-514350" eaLnBrk="1" hangingPunct="1">
              <a:buFont typeface="+mj-lt"/>
              <a:buAutoNum type="alphaLcPeriod"/>
              <a:defRPr/>
            </a:pPr>
            <a:r>
              <a:rPr lang="en-GB" altLang="en-US" sz="2400" dirty="0" smtClean="0">
                <a:solidFill>
                  <a:srgbClr val="B70005"/>
                </a:solidFill>
              </a:rPr>
              <a:t>Can carers take the child on holiday abroad?</a:t>
            </a:r>
          </a:p>
        </p:txBody>
      </p:sp>
      <p:sp>
        <p:nvSpPr>
          <p:cNvPr id="3072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EC80F5B-0D30-483B-9EC2-6B282097B7AB}" type="slidenum">
              <a:rPr lang="en-GB" altLang="en-US" sz="1200" smtClean="0">
                <a:solidFill>
                  <a:srgbClr val="898989"/>
                </a:solidFill>
                <a:latin typeface="Arial" charset="0"/>
              </a:rPr>
              <a:pPr>
                <a:spcBef>
                  <a:spcPct val="0"/>
                </a:spcBef>
                <a:buFontTx/>
                <a:buNone/>
              </a:pPr>
              <a:t>29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188654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09600" y="836712"/>
            <a:ext cx="8139113" cy="1143000"/>
          </a:xfrm>
        </p:spPr>
        <p:txBody>
          <a:bodyPr/>
          <a:lstStyle/>
          <a:p>
            <a:pPr>
              <a:defRPr/>
            </a:pPr>
            <a:r>
              <a:rPr lang="en-GB" altLang="en-US" dirty="0" smtClean="0">
                <a:solidFill>
                  <a:schemeClr val="accent2">
                    <a:lumMod val="75000"/>
                  </a:schemeClr>
                </a:solidFill>
              </a:rPr>
              <a:t>Working agreement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60828556"/>
              </p:ext>
            </p:extLst>
          </p:nvPr>
        </p:nvGraphicFramePr>
        <p:xfrm>
          <a:off x="87310" y="1196751"/>
          <a:ext cx="8424937" cy="46608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00" name="Slide Number Placeholder 4"/>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F5140C91-245D-418D-BF30-5863EC60D197}" type="slidenum">
              <a:rPr lang="en-GB" altLang="en-US" sz="1200" smtClean="0">
                <a:solidFill>
                  <a:srgbClr val="000000"/>
                </a:solidFill>
                <a:latin typeface="Arial" charset="0"/>
              </a:rPr>
              <a:pPr algn="ctr">
                <a:spcBef>
                  <a:spcPct val="0"/>
                </a:spcBef>
                <a:buFontTx/>
                <a:buNone/>
              </a:pPr>
              <a:t>3</a:t>
            </a:fld>
            <a:endParaRPr lang="en-GB" altLang="en-US" sz="1200" smtClean="0">
              <a:solidFill>
                <a:srgbClr val="000000"/>
              </a:solidFill>
              <a:latin typeface="Arial" charset="0"/>
            </a:endParaRPr>
          </a:p>
        </p:txBody>
      </p:sp>
    </p:spTree>
    <p:extLst>
      <p:ext uri="{BB962C8B-B14F-4D97-AF65-F5344CB8AC3E}">
        <p14:creationId xmlns:p14="http://schemas.microsoft.com/office/powerpoint/2010/main" val="3396161847"/>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39661" y="806144"/>
            <a:ext cx="8723312" cy="594248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smtClean="0">
                <a:solidFill>
                  <a:srgbClr val="B70005"/>
                </a:solidFill>
                <a:latin typeface="+mn-lt"/>
              </a:rPr>
              <a:t>What </a:t>
            </a:r>
            <a:r>
              <a:rPr lang="en-GB" sz="3600" dirty="0">
                <a:solidFill>
                  <a:srgbClr val="B70005"/>
                </a:solidFill>
                <a:latin typeface="+mn-lt"/>
              </a:rPr>
              <a:t>can foster carers take responsibility for?</a:t>
            </a:r>
          </a:p>
          <a:p>
            <a:pPr marL="342900" lvl="1" indent="-342900" eaLnBrk="1" hangingPunct="1">
              <a:spcBef>
                <a:spcPct val="20000"/>
              </a:spcBef>
              <a:buFontTx/>
              <a:buChar char="•"/>
              <a:defRPr/>
            </a:pPr>
            <a:r>
              <a:rPr lang="en-GB" sz="2000" b="1" dirty="0">
                <a:solidFill>
                  <a:srgbClr val="747374"/>
                </a:solidFill>
                <a:latin typeface="+mn-lt"/>
              </a:rPr>
              <a:t>Delegated responsibility </a:t>
            </a:r>
            <a:r>
              <a:rPr lang="en-GB" sz="2000" dirty="0">
                <a:solidFill>
                  <a:srgbClr val="747374"/>
                </a:solidFill>
                <a:latin typeface="+mj-lt"/>
              </a:rPr>
              <a:t>– within five days of a child being placed, there will be a placement planning meeting at which the local authority will inform the foster carers of decisions that will be delegated to </a:t>
            </a:r>
            <a:r>
              <a:rPr lang="en-GB" sz="2000" dirty="0" smtClean="0">
                <a:solidFill>
                  <a:srgbClr val="747374"/>
                </a:solidFill>
                <a:latin typeface="+mj-lt"/>
              </a:rPr>
              <a:t>them</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dirty="0">
                <a:solidFill>
                  <a:srgbClr val="747374"/>
                </a:solidFill>
                <a:latin typeface="+mj-lt"/>
              </a:rPr>
              <a:t>This usually includes day-to-day care and health needs, including </a:t>
            </a:r>
            <a:r>
              <a:rPr lang="en-GB" sz="2000" b="1" dirty="0">
                <a:solidFill>
                  <a:srgbClr val="747374"/>
                </a:solidFill>
                <a:latin typeface="+mj-lt"/>
              </a:rPr>
              <a:t>standard immunisations</a:t>
            </a:r>
            <a:r>
              <a:rPr lang="en-GB" sz="2000" dirty="0">
                <a:solidFill>
                  <a:srgbClr val="747374"/>
                </a:solidFill>
                <a:latin typeface="+mj-lt"/>
              </a:rPr>
              <a:t>, attending the GP with presenting minor ailments, </a:t>
            </a:r>
            <a:r>
              <a:rPr lang="en-GB" sz="2000" dirty="0" smtClean="0">
                <a:solidFill>
                  <a:srgbClr val="747374"/>
                </a:solidFill>
                <a:latin typeface="+mj-lt"/>
              </a:rPr>
              <a:t>and responding </a:t>
            </a:r>
            <a:r>
              <a:rPr lang="en-GB" sz="2000" dirty="0">
                <a:solidFill>
                  <a:srgbClr val="747374"/>
                </a:solidFill>
                <a:latin typeface="+mj-lt"/>
              </a:rPr>
              <a:t>to emergency health situations, including following health advice if the local authority cannot be </a:t>
            </a:r>
            <a:r>
              <a:rPr lang="en-GB" sz="2000" dirty="0" smtClean="0">
                <a:solidFill>
                  <a:srgbClr val="747374"/>
                </a:solidFill>
                <a:latin typeface="+mj-lt"/>
              </a:rPr>
              <a:t>contacted</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dirty="0">
                <a:solidFill>
                  <a:srgbClr val="747374"/>
                </a:solidFill>
                <a:latin typeface="+mj-lt"/>
              </a:rPr>
              <a:t>However, foster carers must inform the local authority as soon as possible in regards to accidents, injuries and </a:t>
            </a:r>
            <a:r>
              <a:rPr lang="en-GB" sz="2000" dirty="0" smtClean="0">
                <a:solidFill>
                  <a:srgbClr val="747374"/>
                </a:solidFill>
                <a:latin typeface="+mj-lt"/>
              </a:rPr>
              <a:t>illness</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dirty="0">
                <a:solidFill>
                  <a:srgbClr val="747374"/>
                </a:solidFill>
                <a:latin typeface="+mj-lt"/>
              </a:rPr>
              <a:t>Any </a:t>
            </a:r>
            <a:r>
              <a:rPr lang="en-GB" sz="2000" b="1" dirty="0">
                <a:solidFill>
                  <a:srgbClr val="747374"/>
                </a:solidFill>
                <a:latin typeface="+mj-lt"/>
              </a:rPr>
              <a:t>planned</a:t>
            </a:r>
            <a:r>
              <a:rPr lang="en-GB" sz="2000" dirty="0">
                <a:solidFill>
                  <a:srgbClr val="747374"/>
                </a:solidFill>
                <a:latin typeface="+mj-lt"/>
              </a:rPr>
              <a:t> health interventions must involve the local authority and parents, who will be the </a:t>
            </a:r>
            <a:r>
              <a:rPr lang="en-GB" sz="2000" dirty="0" smtClean="0">
                <a:solidFill>
                  <a:srgbClr val="747374"/>
                </a:solidFill>
                <a:latin typeface="+mj-lt"/>
              </a:rPr>
              <a:t>final decision-makers </a:t>
            </a:r>
            <a:r>
              <a:rPr lang="en-GB" sz="2000" dirty="0">
                <a:solidFill>
                  <a:srgbClr val="747374"/>
                </a:solidFill>
                <a:latin typeface="+mj-lt"/>
              </a:rPr>
              <a:t>in this </a:t>
            </a:r>
            <a:r>
              <a:rPr lang="en-GB" sz="2000" dirty="0" smtClean="0">
                <a:solidFill>
                  <a:srgbClr val="747374"/>
                </a:solidFill>
                <a:latin typeface="+mj-lt"/>
              </a:rPr>
              <a:t>regard</a:t>
            </a:r>
            <a:endParaRPr lang="en-GB" sz="2000" dirty="0">
              <a:solidFill>
                <a:srgbClr val="747374"/>
              </a:solidFill>
              <a:latin typeface="+mn-lt"/>
            </a:endParaRPr>
          </a:p>
          <a:p>
            <a:pPr>
              <a:defRPr/>
            </a:pPr>
            <a:endParaRPr lang="en-GB" sz="2000" dirty="0">
              <a:solidFill>
                <a:srgbClr val="4C4247"/>
              </a:solidFill>
            </a:endParaRPr>
          </a:p>
          <a:p>
            <a:pPr>
              <a:buFontTx/>
              <a:buChar char="•"/>
              <a:defRPr/>
            </a:pPr>
            <a:endParaRPr lang="en-GB" dirty="0">
              <a:solidFill>
                <a:srgbClr val="4C4247"/>
              </a:solidFill>
            </a:endParaRPr>
          </a:p>
        </p:txBody>
      </p:sp>
      <p:sp>
        <p:nvSpPr>
          <p:cNvPr id="3174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A1B92E4-F2E5-472A-9D21-5BD31C20E763}" type="slidenum">
              <a:rPr lang="en-GB" altLang="en-US" sz="1200" smtClean="0">
                <a:solidFill>
                  <a:srgbClr val="898989"/>
                </a:solidFill>
                <a:latin typeface="Arial" charset="0"/>
              </a:rPr>
              <a:pPr>
                <a:spcBef>
                  <a:spcPct val="0"/>
                </a:spcBef>
                <a:buFontTx/>
                <a:buNone/>
              </a:pPr>
              <a:t>30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930563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1124744"/>
            <a:ext cx="8723312" cy="432048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smtClean="0">
                <a:solidFill>
                  <a:srgbClr val="B70005"/>
                </a:solidFill>
                <a:latin typeface="+mn-lt"/>
              </a:rPr>
              <a:t>What else can </a:t>
            </a:r>
            <a:r>
              <a:rPr lang="en-GB" sz="2800" dirty="0">
                <a:solidFill>
                  <a:srgbClr val="B70005"/>
                </a:solidFill>
                <a:latin typeface="+mn-lt"/>
              </a:rPr>
              <a:t>foster carers take responsibility for</a:t>
            </a:r>
            <a:r>
              <a:rPr lang="en-GB" sz="2800" dirty="0" smtClean="0">
                <a:solidFill>
                  <a:srgbClr val="B70005"/>
                </a:solidFill>
                <a:latin typeface="+mn-lt"/>
              </a:rPr>
              <a:t>?</a:t>
            </a:r>
          </a:p>
          <a:p>
            <a:pPr>
              <a:defRPr/>
            </a:pPr>
            <a:endParaRPr lang="en-GB" sz="2000" dirty="0">
              <a:solidFill>
                <a:srgbClr val="B70005"/>
              </a:solidFill>
              <a:latin typeface="+mn-lt"/>
            </a:endParaRPr>
          </a:p>
          <a:p>
            <a:pPr marL="342900" lvl="1" indent="-342900" eaLnBrk="1" hangingPunct="1">
              <a:spcBef>
                <a:spcPct val="20000"/>
              </a:spcBef>
              <a:buFontTx/>
              <a:buChar char="•"/>
              <a:defRPr/>
            </a:pPr>
            <a:r>
              <a:rPr lang="en-GB" sz="2000" dirty="0">
                <a:solidFill>
                  <a:srgbClr val="747374"/>
                </a:solidFill>
                <a:latin typeface="+mn-lt"/>
              </a:rPr>
              <a:t>Foster carers cannot </a:t>
            </a:r>
            <a:r>
              <a:rPr lang="en-GB" sz="2000" b="1" dirty="0">
                <a:solidFill>
                  <a:srgbClr val="747374"/>
                </a:solidFill>
                <a:latin typeface="+mn-lt"/>
              </a:rPr>
              <a:t>change the child’s name</a:t>
            </a:r>
            <a:r>
              <a:rPr lang="en-GB" sz="2000" dirty="0">
                <a:solidFill>
                  <a:srgbClr val="747374"/>
                </a:solidFill>
                <a:latin typeface="+mn-lt"/>
              </a:rPr>
              <a:t>, i.e. the child should be registered under their own name with health </a:t>
            </a:r>
            <a:r>
              <a:rPr lang="en-GB" sz="2000" dirty="0" smtClean="0">
                <a:solidFill>
                  <a:srgbClr val="747374"/>
                </a:solidFill>
                <a:latin typeface="+mn-lt"/>
              </a:rPr>
              <a:t>services</a:t>
            </a:r>
          </a:p>
          <a:p>
            <a:pPr marL="0" lvl="1" eaLnBrk="1" hangingPunct="1">
              <a:spcBef>
                <a:spcPct val="20000"/>
              </a:spcBef>
              <a:defRPr/>
            </a:pPr>
            <a:endParaRPr lang="en-GB" sz="1000" dirty="0">
              <a:solidFill>
                <a:srgbClr val="747374"/>
              </a:solidFill>
              <a:latin typeface="+mn-lt"/>
            </a:endParaRPr>
          </a:p>
          <a:p>
            <a:pPr marL="342900" lvl="1" indent="-342900" eaLnBrk="1" hangingPunct="1">
              <a:spcBef>
                <a:spcPct val="20000"/>
              </a:spcBef>
              <a:buFontTx/>
              <a:buChar char="•"/>
              <a:defRPr/>
            </a:pPr>
            <a:r>
              <a:rPr lang="en-GB" sz="2000" dirty="0">
                <a:solidFill>
                  <a:srgbClr val="747374"/>
                </a:solidFill>
                <a:latin typeface="+mj-lt"/>
              </a:rPr>
              <a:t>Foster carers cannot go on </a:t>
            </a:r>
            <a:r>
              <a:rPr lang="en-GB" sz="2000" b="1" dirty="0">
                <a:solidFill>
                  <a:srgbClr val="747374"/>
                </a:solidFill>
                <a:latin typeface="+mj-lt"/>
              </a:rPr>
              <a:t>holiday</a:t>
            </a:r>
            <a:r>
              <a:rPr lang="en-GB" sz="2000" dirty="0">
                <a:solidFill>
                  <a:srgbClr val="747374"/>
                </a:solidFill>
                <a:latin typeface="+mj-lt"/>
              </a:rPr>
              <a:t> without permission, or make changes to the child’s appearance, e.g. hair cuts and </a:t>
            </a:r>
            <a:r>
              <a:rPr lang="en-GB" sz="2000" dirty="0" smtClean="0">
                <a:solidFill>
                  <a:srgbClr val="747374"/>
                </a:solidFill>
                <a:latin typeface="+mj-lt"/>
              </a:rPr>
              <a:t>piercings</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dirty="0">
                <a:solidFill>
                  <a:srgbClr val="747374"/>
                </a:solidFill>
                <a:latin typeface="+mj-lt"/>
              </a:rPr>
              <a:t>If foster carers are </a:t>
            </a:r>
            <a:r>
              <a:rPr lang="en-GB" sz="2000" b="1" dirty="0">
                <a:solidFill>
                  <a:srgbClr val="747374"/>
                </a:solidFill>
                <a:latin typeface="+mj-lt"/>
              </a:rPr>
              <a:t>planning to go away </a:t>
            </a:r>
            <a:r>
              <a:rPr lang="en-GB" sz="2000" dirty="0">
                <a:solidFill>
                  <a:srgbClr val="747374"/>
                </a:solidFill>
                <a:latin typeface="+mj-lt"/>
              </a:rPr>
              <a:t>overnight with the child, they need to inform the local authority in advance and provide the address of where the child will be </a:t>
            </a:r>
          </a:p>
          <a:p>
            <a:pPr eaLnBrk="1" hangingPunct="1">
              <a:spcBef>
                <a:spcPct val="20000"/>
              </a:spcBef>
              <a:defRPr/>
            </a:pPr>
            <a:r>
              <a:rPr lang="en-GB" sz="28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3277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1EE092E-460F-481B-AE5D-99247F89E25B}" type="slidenum">
              <a:rPr lang="en-GB" altLang="en-US" sz="1200" smtClean="0">
                <a:solidFill>
                  <a:srgbClr val="898989"/>
                </a:solidFill>
                <a:latin typeface="Arial" charset="0"/>
              </a:rPr>
              <a:pPr>
                <a:spcBef>
                  <a:spcPct val="0"/>
                </a:spcBef>
                <a:buFontTx/>
                <a:buNone/>
              </a:pPr>
              <a:t>31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0785496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957864"/>
            <a:ext cx="8723312" cy="536641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latin typeface="+mn-lt"/>
              </a:rPr>
              <a:t>Question 3</a:t>
            </a:r>
          </a:p>
          <a:p>
            <a:pPr>
              <a:defRPr/>
            </a:pPr>
            <a:r>
              <a:rPr lang="en-GB" sz="3600" b="1" dirty="0" smtClean="0">
                <a:solidFill>
                  <a:srgbClr val="B70005"/>
                </a:solidFill>
                <a:latin typeface="Arial" panose="020B0604020202020204" pitchFamily="34" charset="0"/>
              </a:rPr>
              <a:t>What is the extent of the foster carer’s role?</a:t>
            </a:r>
            <a:endParaRPr lang="en-GB" sz="3600" b="1" dirty="0">
              <a:solidFill>
                <a:srgbClr val="B70005"/>
              </a:solidFill>
              <a:latin typeface="Arial" panose="020B0604020202020204" pitchFamily="34" charset="0"/>
            </a:endParaRPr>
          </a:p>
          <a:p>
            <a:pPr>
              <a:defRPr/>
            </a:pPr>
            <a:endParaRPr lang="en-GB" sz="3600" dirty="0">
              <a:solidFill>
                <a:srgbClr val="B70005"/>
              </a:solidFill>
              <a:latin typeface="+mn-lt"/>
            </a:endParaRPr>
          </a:p>
          <a:p>
            <a:pPr marL="742950" indent="-742950">
              <a:buFont typeface="+mj-lt"/>
              <a:buAutoNum type="alphaLcPeriod"/>
              <a:defRPr/>
            </a:pPr>
            <a:r>
              <a:rPr lang="en-GB" sz="2400" dirty="0">
                <a:solidFill>
                  <a:srgbClr val="B70005"/>
                </a:solidFill>
                <a:latin typeface="+mn-lt"/>
              </a:rPr>
              <a:t>Can </a:t>
            </a:r>
            <a:r>
              <a:rPr lang="en-GB" sz="2400" dirty="0" smtClean="0">
                <a:solidFill>
                  <a:srgbClr val="B70005"/>
                </a:solidFill>
                <a:latin typeface="+mn-lt"/>
              </a:rPr>
              <a:t>foster carers </a:t>
            </a:r>
            <a:r>
              <a:rPr lang="en-GB" sz="2400" dirty="0">
                <a:solidFill>
                  <a:srgbClr val="B70005"/>
                </a:solidFill>
                <a:latin typeface="+mn-lt"/>
              </a:rPr>
              <a:t>cancel social work visits if they want to</a:t>
            </a:r>
            <a:r>
              <a:rPr lang="en-GB" sz="2400" dirty="0" smtClean="0">
                <a:solidFill>
                  <a:srgbClr val="B70005"/>
                </a:solidFill>
                <a:latin typeface="+mn-lt"/>
              </a:rPr>
              <a:t>?</a:t>
            </a:r>
          </a:p>
          <a:p>
            <a:pPr marL="457200" indent="-457200">
              <a:buFont typeface="+mj-lt"/>
              <a:buAutoNum type="alphaLcPeriod"/>
              <a:defRPr/>
            </a:pPr>
            <a:endParaRPr lang="en-GB" sz="2400" dirty="0">
              <a:solidFill>
                <a:srgbClr val="B70005"/>
              </a:solidFill>
              <a:latin typeface="+mn-lt"/>
            </a:endParaRPr>
          </a:p>
          <a:p>
            <a:pPr marL="742950" indent="-742950">
              <a:buFont typeface="+mj-lt"/>
              <a:buAutoNum type="alphaLcPeriod"/>
              <a:defRPr/>
            </a:pPr>
            <a:r>
              <a:rPr lang="en-GB" sz="2400" dirty="0">
                <a:solidFill>
                  <a:srgbClr val="B70005"/>
                </a:solidFill>
                <a:latin typeface="+mn-lt"/>
              </a:rPr>
              <a:t>Do carers put in writing what they think </a:t>
            </a:r>
            <a:r>
              <a:rPr lang="en-GB" sz="2400" dirty="0" smtClean="0">
                <a:solidFill>
                  <a:srgbClr val="B70005"/>
                </a:solidFill>
                <a:latin typeface="+mn-lt"/>
              </a:rPr>
              <a:t>would be </a:t>
            </a:r>
            <a:r>
              <a:rPr lang="en-GB" sz="2400" dirty="0">
                <a:solidFill>
                  <a:srgbClr val="B70005"/>
                </a:solidFill>
                <a:latin typeface="+mn-lt"/>
              </a:rPr>
              <a:t>best for the child</a:t>
            </a:r>
            <a:r>
              <a:rPr lang="en-GB" sz="2400" dirty="0" smtClean="0">
                <a:solidFill>
                  <a:srgbClr val="B70005"/>
                </a:solidFill>
                <a:latin typeface="+mn-lt"/>
              </a:rPr>
              <a:t>?</a:t>
            </a:r>
          </a:p>
          <a:p>
            <a:pPr marL="457200" indent="-457200">
              <a:buFont typeface="+mj-lt"/>
              <a:buAutoNum type="alphaLcPeriod"/>
              <a:defRPr/>
            </a:pPr>
            <a:endParaRPr lang="en-GB" sz="2400" dirty="0">
              <a:solidFill>
                <a:srgbClr val="B70005"/>
              </a:solidFill>
              <a:latin typeface="+mn-lt"/>
            </a:endParaRPr>
          </a:p>
          <a:p>
            <a:pPr marL="742950" indent="-742950">
              <a:buFont typeface="+mj-lt"/>
              <a:buAutoNum type="alphaLcPeriod"/>
              <a:defRPr/>
            </a:pPr>
            <a:r>
              <a:rPr lang="en-GB" sz="2400" dirty="0">
                <a:solidFill>
                  <a:srgbClr val="B70005"/>
                </a:solidFill>
                <a:latin typeface="+mj-lt"/>
              </a:rPr>
              <a:t>Can carers ask a </a:t>
            </a:r>
            <a:r>
              <a:rPr lang="en-GB" sz="2400" dirty="0" smtClean="0">
                <a:solidFill>
                  <a:srgbClr val="B70005"/>
                </a:solidFill>
                <a:latin typeface="+mj-lt"/>
              </a:rPr>
              <a:t>relative or friend </a:t>
            </a:r>
            <a:r>
              <a:rPr lang="en-GB" sz="2400" dirty="0">
                <a:solidFill>
                  <a:srgbClr val="B70005"/>
                </a:solidFill>
                <a:latin typeface="+mj-lt"/>
              </a:rPr>
              <a:t>to babysit the child</a:t>
            </a:r>
            <a:r>
              <a:rPr lang="en-GB" sz="2400" dirty="0" smtClean="0">
                <a:solidFill>
                  <a:srgbClr val="B70005"/>
                </a:solidFill>
                <a:latin typeface="+mj-lt"/>
              </a:rPr>
              <a:t>?</a:t>
            </a:r>
          </a:p>
          <a:p>
            <a:pPr marL="457200" indent="-457200">
              <a:buFont typeface="+mj-lt"/>
              <a:buAutoNum type="alphaLcPeriod"/>
              <a:defRPr/>
            </a:pPr>
            <a:endParaRPr lang="en-GB" sz="2400" dirty="0">
              <a:solidFill>
                <a:srgbClr val="B70005"/>
              </a:solidFill>
              <a:latin typeface="+mj-lt"/>
            </a:endParaRPr>
          </a:p>
          <a:p>
            <a:pPr marL="742950" indent="-742950">
              <a:buFont typeface="+mj-lt"/>
              <a:buAutoNum type="alphaLcPeriod"/>
              <a:defRPr/>
            </a:pPr>
            <a:r>
              <a:rPr lang="en-GB" sz="2400" dirty="0">
                <a:solidFill>
                  <a:srgbClr val="B70005"/>
                </a:solidFill>
                <a:latin typeface="+mj-lt"/>
              </a:rPr>
              <a:t>Do carers attend court?</a:t>
            </a:r>
          </a:p>
          <a:p>
            <a:pPr>
              <a:defRPr/>
            </a:pPr>
            <a:endParaRPr lang="en-GB" sz="3600" b="1" dirty="0">
              <a:solidFill>
                <a:srgbClr val="B70005"/>
              </a:solidFill>
              <a:latin typeface="+mn-lt"/>
            </a:endParaRPr>
          </a:p>
          <a:p>
            <a:pPr>
              <a:defRPr/>
            </a:pPr>
            <a:endParaRPr lang="en-GB" sz="3600" dirty="0">
              <a:solidFill>
                <a:srgbClr val="B70005"/>
              </a:solidFill>
            </a:endParaRPr>
          </a:p>
          <a:p>
            <a:pPr marL="342900" lvl="1" indent="-342900" eaLnBrk="1" hangingPunct="1">
              <a:spcBef>
                <a:spcPct val="20000"/>
              </a:spcBef>
              <a:buFontTx/>
              <a:buChar char="•"/>
              <a:defRPr/>
            </a:pPr>
            <a:endParaRPr lang="en-GB" sz="2400" dirty="0">
              <a:latin typeface="+mj-lt"/>
            </a:endParaRP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3379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AD5A69A-9B7F-4581-994B-134174122E8B}" type="slidenum">
              <a:rPr lang="en-GB" altLang="en-US" sz="1200" smtClean="0">
                <a:solidFill>
                  <a:srgbClr val="898989"/>
                </a:solidFill>
                <a:latin typeface="Arial" charset="0"/>
              </a:rPr>
              <a:pPr>
                <a:spcBef>
                  <a:spcPct val="0"/>
                </a:spcBef>
                <a:buFontTx/>
                <a:buNone/>
              </a:pPr>
              <a:t>32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3769020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5149" y="908720"/>
            <a:ext cx="8723312" cy="565445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smtClean="0">
                <a:solidFill>
                  <a:srgbClr val="B70005"/>
                </a:solidFill>
                <a:latin typeface="+mj-lt"/>
              </a:rPr>
              <a:t>Foster </a:t>
            </a:r>
            <a:r>
              <a:rPr lang="en-GB" sz="3600" dirty="0">
                <a:solidFill>
                  <a:srgbClr val="B70005"/>
                </a:solidFill>
                <a:latin typeface="+mj-lt"/>
              </a:rPr>
              <a:t>carer role/expectations</a:t>
            </a:r>
          </a:p>
          <a:p>
            <a:pPr>
              <a:defRPr/>
            </a:pPr>
            <a:endParaRPr lang="en-GB" sz="1600" dirty="0">
              <a:solidFill>
                <a:srgbClr val="B70005"/>
              </a:solidFill>
            </a:endParaRPr>
          </a:p>
          <a:p>
            <a:pPr marL="342900" lvl="1" indent="-342900" eaLnBrk="1" hangingPunct="1">
              <a:spcBef>
                <a:spcPct val="20000"/>
              </a:spcBef>
              <a:buFontTx/>
              <a:buChar char="•"/>
              <a:defRPr/>
            </a:pPr>
            <a:r>
              <a:rPr lang="en-GB" sz="2000" b="1" dirty="0">
                <a:solidFill>
                  <a:srgbClr val="747374"/>
                </a:solidFill>
                <a:latin typeface="+mn-lt"/>
              </a:rPr>
              <a:t>Visits from the child’s social worker </a:t>
            </a:r>
            <a:r>
              <a:rPr lang="en-GB" sz="2000" dirty="0">
                <a:solidFill>
                  <a:srgbClr val="747374"/>
                </a:solidFill>
                <a:latin typeface="+mn-lt"/>
              </a:rPr>
              <a:t>– the child’s social worker will visit regularly – they have a statutory duty and must adhere to timescales; foster carers would not be expected to cancel or change these without good </a:t>
            </a:r>
            <a:r>
              <a:rPr lang="en-GB" sz="2000" dirty="0" smtClean="0">
                <a:solidFill>
                  <a:srgbClr val="747374"/>
                </a:solidFill>
                <a:latin typeface="+mn-lt"/>
              </a:rPr>
              <a:t>reason</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b="1" dirty="0">
                <a:solidFill>
                  <a:srgbClr val="747374"/>
                </a:solidFill>
                <a:latin typeface="+mj-lt"/>
              </a:rPr>
              <a:t>Looked After Child Reviews </a:t>
            </a:r>
            <a:r>
              <a:rPr lang="en-GB" sz="2000" dirty="0">
                <a:solidFill>
                  <a:srgbClr val="747374"/>
                </a:solidFill>
                <a:latin typeface="+mj-lt"/>
              </a:rPr>
              <a:t>– these are meetings that track the journey of the child in care; they are chaired by an Independent Reviewing </a:t>
            </a:r>
            <a:r>
              <a:rPr lang="en-GB" sz="2000" dirty="0" smtClean="0">
                <a:solidFill>
                  <a:srgbClr val="747374"/>
                </a:solidFill>
                <a:latin typeface="+mj-lt"/>
              </a:rPr>
              <a:t>Officer (IRO); </a:t>
            </a:r>
            <a:r>
              <a:rPr lang="en-GB" sz="2000" dirty="0">
                <a:solidFill>
                  <a:srgbClr val="747374"/>
                </a:solidFill>
                <a:latin typeface="+mj-lt"/>
              </a:rPr>
              <a:t>foster carers attend to update on the progress of the child in </a:t>
            </a:r>
            <a:r>
              <a:rPr lang="en-GB" sz="2000" dirty="0" smtClean="0">
                <a:solidFill>
                  <a:srgbClr val="747374"/>
                </a:solidFill>
                <a:latin typeface="+mj-lt"/>
              </a:rPr>
              <a:t>placement</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Tx/>
              <a:buChar char="•"/>
              <a:defRPr/>
            </a:pPr>
            <a:r>
              <a:rPr lang="en-GB" sz="2000" b="1" dirty="0">
                <a:solidFill>
                  <a:srgbClr val="747374"/>
                </a:solidFill>
                <a:latin typeface="+mj-lt"/>
              </a:rPr>
              <a:t>Looked after child medical </a:t>
            </a:r>
            <a:r>
              <a:rPr lang="en-GB" sz="2000" dirty="0">
                <a:solidFill>
                  <a:srgbClr val="747374"/>
                </a:solidFill>
                <a:latin typeface="+mj-lt"/>
              </a:rPr>
              <a:t>– these are appointments undertaken by </a:t>
            </a:r>
            <a:r>
              <a:rPr lang="en-GB" sz="2000" dirty="0" smtClean="0">
                <a:solidFill>
                  <a:srgbClr val="747374"/>
                </a:solidFill>
                <a:latin typeface="+mj-lt"/>
              </a:rPr>
              <a:t>a local </a:t>
            </a:r>
            <a:r>
              <a:rPr lang="en-GB" sz="2000" dirty="0">
                <a:solidFill>
                  <a:srgbClr val="747374"/>
                </a:solidFill>
                <a:latin typeface="+mj-lt"/>
              </a:rPr>
              <a:t>authority </a:t>
            </a:r>
            <a:r>
              <a:rPr lang="en-GB" sz="2000" dirty="0" smtClean="0">
                <a:solidFill>
                  <a:srgbClr val="747374"/>
                </a:solidFill>
                <a:latin typeface="+mj-lt"/>
              </a:rPr>
              <a:t>paediatrician </a:t>
            </a:r>
            <a:r>
              <a:rPr lang="en-GB" sz="2000" dirty="0">
                <a:solidFill>
                  <a:srgbClr val="747374"/>
                </a:solidFill>
                <a:latin typeface="+mj-lt"/>
              </a:rPr>
              <a:t>to oversee the holistic health needs of the child; the foster carer would take the child to these appointments</a:t>
            </a: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3482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E2A2F75-E174-4C0E-837D-68270B911CF7}" type="slidenum">
              <a:rPr lang="en-GB" altLang="en-US" sz="1200" smtClean="0">
                <a:solidFill>
                  <a:srgbClr val="898989"/>
                </a:solidFill>
                <a:latin typeface="Arial" charset="0"/>
              </a:rPr>
              <a:pPr>
                <a:spcBef>
                  <a:spcPct val="0"/>
                </a:spcBef>
                <a:buFontTx/>
                <a:buNone/>
              </a:pPr>
              <a:t>33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4149971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2877" y="764704"/>
            <a:ext cx="8723312" cy="595677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j-lt"/>
              </a:rPr>
              <a:t>Foster carer role/expectations</a:t>
            </a:r>
          </a:p>
          <a:p>
            <a:pPr marL="0" lvl="1" eaLnBrk="1" hangingPunct="1">
              <a:spcBef>
                <a:spcPct val="20000"/>
              </a:spcBef>
              <a:defRPr/>
            </a:pPr>
            <a:endParaRPr lang="en-GB" sz="1000" b="1" dirty="0">
              <a:latin typeface="+mj-lt"/>
            </a:endParaRPr>
          </a:p>
          <a:p>
            <a:pPr marL="342900" lvl="1" indent="-342900" eaLnBrk="1" hangingPunct="1">
              <a:spcBef>
                <a:spcPct val="20000"/>
              </a:spcBef>
              <a:buFontTx/>
              <a:buChar char="•"/>
              <a:defRPr/>
            </a:pPr>
            <a:r>
              <a:rPr lang="en-GB" sz="2300" b="1" dirty="0">
                <a:solidFill>
                  <a:srgbClr val="747374"/>
                </a:solidFill>
                <a:latin typeface="+mj-lt"/>
              </a:rPr>
              <a:t>Communication with Children’s Guardian </a:t>
            </a:r>
            <a:r>
              <a:rPr lang="en-GB" sz="2300" dirty="0">
                <a:solidFill>
                  <a:srgbClr val="747374"/>
                </a:solidFill>
                <a:latin typeface="+mj-lt"/>
              </a:rPr>
              <a:t>– the Children’s Guardian is appointed by </a:t>
            </a:r>
            <a:r>
              <a:rPr lang="en-GB" sz="2300" dirty="0" smtClean="0">
                <a:solidFill>
                  <a:srgbClr val="747374"/>
                </a:solidFill>
                <a:latin typeface="+mj-lt"/>
              </a:rPr>
              <a:t>the court </a:t>
            </a:r>
            <a:r>
              <a:rPr lang="en-GB" sz="2300" dirty="0">
                <a:solidFill>
                  <a:srgbClr val="747374"/>
                </a:solidFill>
                <a:latin typeface="+mj-lt"/>
              </a:rPr>
              <a:t>to provide independent oversight of care proceedings and will talk to foster carers by phone and visit at least once to get an update on the child’s progress</a:t>
            </a:r>
          </a:p>
          <a:p>
            <a:pPr marL="342900" lvl="1" indent="-342900" eaLnBrk="1" hangingPunct="1">
              <a:spcBef>
                <a:spcPct val="20000"/>
              </a:spcBef>
              <a:buFontTx/>
              <a:buChar char="•"/>
              <a:defRPr/>
            </a:pPr>
            <a:r>
              <a:rPr lang="en-GB" sz="2300" dirty="0">
                <a:solidFill>
                  <a:srgbClr val="747374"/>
                </a:solidFill>
                <a:latin typeface="+mj-lt"/>
              </a:rPr>
              <a:t>Foster carers do not attend court – they are not responsible for decision-making for the child</a:t>
            </a:r>
          </a:p>
          <a:p>
            <a:pPr marL="342900" indent="-342900" eaLnBrk="1" hangingPunct="1">
              <a:spcBef>
                <a:spcPct val="20000"/>
              </a:spcBef>
              <a:buFontTx/>
              <a:buChar char="•"/>
              <a:defRPr/>
            </a:pPr>
            <a:r>
              <a:rPr lang="en-GB" sz="2300" dirty="0">
                <a:solidFill>
                  <a:srgbClr val="747374"/>
                </a:solidFill>
                <a:latin typeface="+mj-lt"/>
              </a:rPr>
              <a:t>There will be an agreement in advance about close relatives or friends who can look after the child in an emergency or for one-off appointments that the </a:t>
            </a:r>
            <a:r>
              <a:rPr lang="en-GB" sz="2300" dirty="0" smtClean="0">
                <a:solidFill>
                  <a:srgbClr val="747374"/>
                </a:solidFill>
                <a:latin typeface="+mj-lt"/>
              </a:rPr>
              <a:t>carers </a:t>
            </a:r>
            <a:r>
              <a:rPr lang="en-GB" sz="2300" dirty="0">
                <a:solidFill>
                  <a:srgbClr val="747374"/>
                </a:solidFill>
                <a:latin typeface="+mj-lt"/>
              </a:rPr>
              <a:t>need to attend</a:t>
            </a:r>
          </a:p>
          <a:p>
            <a:pPr marL="342900" indent="-342900" eaLnBrk="1" hangingPunct="1">
              <a:spcBef>
                <a:spcPct val="20000"/>
              </a:spcBef>
              <a:buFontTx/>
              <a:buChar char="•"/>
              <a:defRPr/>
            </a:pPr>
            <a:r>
              <a:rPr lang="en-GB" sz="2300" dirty="0">
                <a:solidFill>
                  <a:srgbClr val="747374"/>
                </a:solidFill>
                <a:latin typeface="+mj-lt"/>
              </a:rPr>
              <a:t>The care of the child will be in accordance with current NHS advice, e.g. no co-sleeping</a:t>
            </a:r>
          </a:p>
          <a:p>
            <a:pPr marL="342900" indent="-342900" eaLnBrk="1" hangingPunct="1">
              <a:spcBef>
                <a:spcPct val="20000"/>
              </a:spcBef>
              <a:buFontTx/>
              <a:buChar char="•"/>
              <a:defRPr/>
            </a:pPr>
            <a:r>
              <a:rPr lang="en-GB" sz="2300" dirty="0">
                <a:solidFill>
                  <a:srgbClr val="747374"/>
                </a:solidFill>
                <a:latin typeface="+mj-lt"/>
              </a:rPr>
              <a:t>Any allegation, e.g. of poor care, will be investigated</a:t>
            </a:r>
          </a:p>
          <a:p>
            <a:pPr eaLnBrk="1" hangingPunct="1">
              <a:spcBef>
                <a:spcPct val="20000"/>
              </a:spcBef>
              <a:defRPr/>
            </a:pPr>
            <a:endParaRPr lang="en-GB" sz="2400" dirty="0"/>
          </a:p>
          <a:p>
            <a:pPr marL="0" lvl="1" eaLnBrk="1" hangingPunct="1">
              <a:spcBef>
                <a:spcPct val="20000"/>
              </a:spcBef>
              <a:defRPr/>
            </a:pPr>
            <a:endParaRPr lang="en-GB" sz="2400" dirty="0"/>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3584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2EF2DF0-CAFC-41D9-8226-9D6C27A705D3}" type="slidenum">
              <a:rPr lang="en-GB" altLang="en-US" sz="1200" smtClean="0">
                <a:solidFill>
                  <a:srgbClr val="898989"/>
                </a:solidFill>
                <a:latin typeface="Arial" charset="0"/>
              </a:rPr>
              <a:pPr>
                <a:spcBef>
                  <a:spcPct val="0"/>
                </a:spcBef>
                <a:buFontTx/>
                <a:buNone/>
              </a:pPr>
              <a:t>34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6573243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0813" y="774067"/>
            <a:ext cx="8723312" cy="558244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Arial" panose="020B0604020202020204" pitchFamily="34" charset="0"/>
              </a:rPr>
              <a:t>Foster carer role/expectations</a:t>
            </a:r>
          </a:p>
          <a:p>
            <a:pPr>
              <a:defRPr/>
            </a:pPr>
            <a:endParaRPr lang="en-GB" sz="1600" dirty="0">
              <a:solidFill>
                <a:srgbClr val="B70005"/>
              </a:solidFill>
              <a:latin typeface="+mj-lt"/>
            </a:endParaRPr>
          </a:p>
          <a:p>
            <a:pPr>
              <a:defRPr/>
            </a:pPr>
            <a:r>
              <a:rPr lang="en-GB" sz="2800" dirty="0" smtClean="0">
                <a:solidFill>
                  <a:srgbClr val="B70005"/>
                </a:solidFill>
              </a:rPr>
              <a:t>Recording information for the child</a:t>
            </a:r>
          </a:p>
          <a:p>
            <a:pPr>
              <a:defRPr/>
            </a:pPr>
            <a:endParaRPr lang="en-GB" sz="1000" dirty="0">
              <a:solidFill>
                <a:srgbClr val="747374"/>
              </a:solidFill>
              <a:latin typeface="+mj-lt"/>
            </a:endParaRPr>
          </a:p>
          <a:p>
            <a:pPr marL="342900" indent="-342900" eaLnBrk="1" hangingPunct="1">
              <a:spcBef>
                <a:spcPct val="20000"/>
              </a:spcBef>
              <a:buFontTx/>
              <a:buChar char="•"/>
              <a:defRPr/>
            </a:pPr>
            <a:r>
              <a:rPr lang="en-GB" sz="2000" b="1" dirty="0">
                <a:solidFill>
                  <a:srgbClr val="747374"/>
                </a:solidFill>
                <a:latin typeface="+mn-lt"/>
              </a:rPr>
              <a:t>Contact communication book </a:t>
            </a:r>
            <a:r>
              <a:rPr lang="en-GB" sz="2000" dirty="0">
                <a:solidFill>
                  <a:srgbClr val="747374"/>
                </a:solidFill>
                <a:latin typeface="+mn-lt"/>
              </a:rPr>
              <a:t>– </a:t>
            </a:r>
            <a:r>
              <a:rPr lang="en-GB" sz="2000" dirty="0" smtClean="0">
                <a:solidFill>
                  <a:srgbClr val="747374"/>
                </a:solidFill>
                <a:latin typeface="+mn-lt"/>
              </a:rPr>
              <a:t>foster </a:t>
            </a:r>
            <a:r>
              <a:rPr lang="en-GB" sz="2000" dirty="0">
                <a:solidFill>
                  <a:srgbClr val="747374"/>
                </a:solidFill>
                <a:latin typeface="+mn-lt"/>
              </a:rPr>
              <a:t>carers provide a brief written update for parents in a notebook handed over at contact: when the child </a:t>
            </a:r>
            <a:r>
              <a:rPr lang="en-GB" sz="2000" dirty="0" smtClean="0">
                <a:solidFill>
                  <a:srgbClr val="747374"/>
                </a:solidFill>
                <a:latin typeface="+mn-lt"/>
              </a:rPr>
              <a:t>was fed</a:t>
            </a:r>
            <a:r>
              <a:rPr lang="en-GB" sz="2000" dirty="0">
                <a:solidFill>
                  <a:srgbClr val="747374"/>
                </a:solidFill>
                <a:latin typeface="+mn-lt"/>
              </a:rPr>
              <a:t>, any significant developments or nice activities that they have done since the last </a:t>
            </a:r>
            <a:r>
              <a:rPr lang="en-GB" sz="2000" dirty="0" smtClean="0">
                <a:solidFill>
                  <a:srgbClr val="747374"/>
                </a:solidFill>
                <a:latin typeface="+mn-lt"/>
              </a:rPr>
              <a:t>contact</a:t>
            </a:r>
          </a:p>
          <a:p>
            <a:pPr marL="342900" indent="-342900" eaLnBrk="1" hangingPunct="1">
              <a:spcBef>
                <a:spcPct val="20000"/>
              </a:spcBef>
              <a:buFontTx/>
              <a:buChar char="•"/>
              <a:defRPr/>
            </a:pPr>
            <a:endParaRPr lang="en-GB" sz="1000" dirty="0">
              <a:solidFill>
                <a:srgbClr val="747374"/>
              </a:solidFill>
              <a:latin typeface="+mn-lt"/>
            </a:endParaRPr>
          </a:p>
          <a:p>
            <a:pPr marL="342900" indent="-342900" eaLnBrk="1" hangingPunct="1">
              <a:spcBef>
                <a:spcPct val="20000"/>
              </a:spcBef>
              <a:buFontTx/>
              <a:buChar char="•"/>
              <a:defRPr/>
            </a:pPr>
            <a:r>
              <a:rPr lang="en-GB" sz="2000" b="1" dirty="0">
                <a:solidFill>
                  <a:srgbClr val="747374"/>
                </a:solidFill>
                <a:latin typeface="+mn-lt"/>
              </a:rPr>
              <a:t>Daily records </a:t>
            </a:r>
            <a:r>
              <a:rPr lang="en-GB" sz="2000" dirty="0">
                <a:solidFill>
                  <a:srgbClr val="747374"/>
                </a:solidFill>
                <a:latin typeface="+mn-lt"/>
              </a:rPr>
              <a:t>– Foster carers keep a daily record of the child’s progress for the local authority; this is a formal document that can be requested by the court. It should include significant developmental progress, health appointments and outcomes, routines, </a:t>
            </a:r>
            <a:r>
              <a:rPr lang="en-GB" sz="2000" dirty="0" err="1">
                <a:solidFill>
                  <a:srgbClr val="747374"/>
                </a:solidFill>
                <a:latin typeface="+mn-lt"/>
              </a:rPr>
              <a:t>etc</a:t>
            </a:r>
            <a:r>
              <a:rPr lang="en-GB" sz="2000" dirty="0">
                <a:solidFill>
                  <a:srgbClr val="747374"/>
                </a:solidFill>
                <a:latin typeface="+mn-lt"/>
              </a:rPr>
              <a:t> – observation, not </a:t>
            </a:r>
            <a:r>
              <a:rPr lang="en-GB" sz="2000" dirty="0" smtClean="0">
                <a:solidFill>
                  <a:srgbClr val="747374"/>
                </a:solidFill>
                <a:latin typeface="+mn-lt"/>
              </a:rPr>
              <a:t>opinion</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Tx/>
              <a:buChar char="•"/>
              <a:defRPr/>
            </a:pPr>
            <a:r>
              <a:rPr lang="en-GB" sz="2000" b="1" dirty="0">
                <a:solidFill>
                  <a:srgbClr val="747374"/>
                </a:solidFill>
                <a:latin typeface="+mn-lt"/>
              </a:rPr>
              <a:t>Memorabilia</a:t>
            </a:r>
            <a:r>
              <a:rPr lang="en-GB" sz="2000" dirty="0">
                <a:solidFill>
                  <a:srgbClr val="747374"/>
                </a:solidFill>
                <a:latin typeface="+mn-lt"/>
              </a:rPr>
              <a:t> – collecting photographs and any other important documents/records for the child’s life story book</a:t>
            </a:r>
          </a:p>
        </p:txBody>
      </p:sp>
      <p:sp>
        <p:nvSpPr>
          <p:cNvPr id="368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F6BE20C-0875-4BD6-8369-AA603A764773}" type="slidenum">
              <a:rPr lang="en-GB" altLang="en-US" sz="1200" smtClean="0">
                <a:solidFill>
                  <a:srgbClr val="898989"/>
                </a:solidFill>
                <a:latin typeface="Arial" charset="0"/>
              </a:rPr>
              <a:pPr>
                <a:spcBef>
                  <a:spcPct val="0"/>
                </a:spcBef>
                <a:buFontTx/>
                <a:buNone/>
              </a:pPr>
              <a:t>35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0179335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0813" y="692696"/>
            <a:ext cx="8723312" cy="515039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defRPr/>
            </a:pPr>
            <a:endParaRPr lang="en-GB" altLang="en-US" sz="3600" dirty="0" smtClean="0">
              <a:solidFill>
                <a:srgbClr val="B70005"/>
              </a:solidFill>
              <a:latin typeface="Arial" charset="0"/>
            </a:endParaRPr>
          </a:p>
          <a:p>
            <a:pPr>
              <a:spcBef>
                <a:spcPct val="0"/>
              </a:spcBef>
              <a:buFont typeface="Arial" charset="0"/>
              <a:buNone/>
              <a:defRPr/>
            </a:pPr>
            <a:r>
              <a:rPr lang="en-GB" altLang="en-US" sz="3600" b="1" dirty="0" smtClean="0">
                <a:solidFill>
                  <a:srgbClr val="B70005"/>
                </a:solidFill>
              </a:rPr>
              <a:t>Question 4</a:t>
            </a:r>
          </a:p>
          <a:p>
            <a:pPr>
              <a:spcBef>
                <a:spcPct val="0"/>
              </a:spcBef>
              <a:buFont typeface="Arial" charset="0"/>
              <a:buNone/>
              <a:defRPr/>
            </a:pPr>
            <a:r>
              <a:rPr lang="en-GB" altLang="en-US" sz="3600" b="1" dirty="0" smtClean="0">
                <a:solidFill>
                  <a:srgbClr val="B70005"/>
                </a:solidFill>
              </a:rPr>
              <a:t>Can contact arrangements be changed?</a:t>
            </a:r>
          </a:p>
          <a:p>
            <a:pPr>
              <a:spcBef>
                <a:spcPct val="0"/>
              </a:spcBef>
              <a:buFontTx/>
              <a:buNone/>
              <a:defRPr/>
            </a:pPr>
            <a:endParaRPr lang="en-GB" altLang="en-US" sz="3600" dirty="0" smtClean="0">
              <a:solidFill>
                <a:srgbClr val="B70005"/>
              </a:solidFill>
              <a:latin typeface="Arial" charset="0"/>
            </a:endParaRPr>
          </a:p>
          <a:p>
            <a:pPr marL="742950" indent="-742950">
              <a:spcBef>
                <a:spcPct val="0"/>
              </a:spcBef>
              <a:buFont typeface="+mj-lt"/>
              <a:buAutoNum type="alphaLcPeriod"/>
              <a:defRPr/>
            </a:pPr>
            <a:r>
              <a:rPr lang="en-GB" altLang="en-US" sz="2600" dirty="0" smtClean="0">
                <a:solidFill>
                  <a:srgbClr val="B70005"/>
                </a:solidFill>
                <a:latin typeface="Arial" charset="0"/>
              </a:rPr>
              <a:t>Can carers change contact times or days if they are inconvenient for them? </a:t>
            </a:r>
          </a:p>
          <a:p>
            <a:pPr>
              <a:spcBef>
                <a:spcPct val="0"/>
              </a:spcBef>
              <a:buFontTx/>
              <a:buNone/>
              <a:defRPr/>
            </a:pPr>
            <a:endParaRPr lang="en-GB" altLang="en-US" sz="2400" b="1" dirty="0" smtClean="0">
              <a:solidFill>
                <a:srgbClr val="B70005"/>
              </a:solidFill>
              <a:latin typeface="Arial" charset="0"/>
            </a:endParaRPr>
          </a:p>
        </p:txBody>
      </p:sp>
      <p:sp>
        <p:nvSpPr>
          <p:cNvPr id="378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09B0901-C6E4-4AC0-B3C8-CCD83AF4B81E}" type="slidenum">
              <a:rPr lang="en-GB" altLang="en-US" sz="1200" smtClean="0">
                <a:solidFill>
                  <a:srgbClr val="898989"/>
                </a:solidFill>
                <a:latin typeface="Arial" charset="0"/>
              </a:rPr>
              <a:pPr>
                <a:spcBef>
                  <a:spcPct val="0"/>
                </a:spcBef>
                <a:buFontTx/>
                <a:buNone/>
              </a:pPr>
              <a:t>36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4403172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3549" y="908720"/>
            <a:ext cx="8723312" cy="572645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latin typeface="+mj-lt"/>
              </a:rPr>
              <a:t>Can contact arrangements be changed?</a:t>
            </a:r>
            <a:endParaRPr lang="en-GB" sz="3600" dirty="0">
              <a:solidFill>
                <a:srgbClr val="B70005"/>
              </a:solidFill>
            </a:endParaRPr>
          </a:p>
          <a:p>
            <a:pPr marL="342900" indent="-342900" eaLnBrk="1" hangingPunct="1">
              <a:spcBef>
                <a:spcPct val="20000"/>
              </a:spcBef>
              <a:buFontTx/>
              <a:buChar char="•"/>
              <a:defRPr/>
            </a:pPr>
            <a:r>
              <a:rPr lang="en-GB" sz="2200" dirty="0">
                <a:solidFill>
                  <a:srgbClr val="747374"/>
                </a:solidFill>
                <a:latin typeface="+mj-lt"/>
              </a:rPr>
              <a:t>Frequency and length of contact will be decided by the court; the local authority will make a recommendation, it will be discussed with other parties in </a:t>
            </a:r>
            <a:r>
              <a:rPr lang="en-GB" sz="2200" dirty="0" smtClean="0">
                <a:solidFill>
                  <a:srgbClr val="747374"/>
                </a:solidFill>
                <a:latin typeface="+mj-lt"/>
              </a:rPr>
              <a:t>court </a:t>
            </a:r>
          </a:p>
          <a:p>
            <a:pPr marL="342900" indent="-342900" eaLnBrk="1" hangingPunct="1">
              <a:spcBef>
                <a:spcPct val="20000"/>
              </a:spcBef>
              <a:buFontTx/>
              <a:buChar char="•"/>
              <a:defRPr/>
            </a:pPr>
            <a:endParaRPr lang="en-GB" sz="1000" dirty="0" smtClean="0">
              <a:solidFill>
                <a:srgbClr val="747374"/>
              </a:solidFill>
              <a:latin typeface="+mj-lt"/>
            </a:endParaRPr>
          </a:p>
          <a:p>
            <a:pPr marL="342900" indent="-342900" eaLnBrk="1" hangingPunct="1">
              <a:spcBef>
                <a:spcPct val="20000"/>
              </a:spcBef>
              <a:buFontTx/>
              <a:buChar char="•"/>
              <a:defRPr/>
            </a:pPr>
            <a:r>
              <a:rPr lang="en-GB" sz="2200" dirty="0" smtClean="0">
                <a:solidFill>
                  <a:srgbClr val="747374"/>
                </a:solidFill>
                <a:latin typeface="+mj-lt"/>
              </a:rPr>
              <a:t>Foster carers usually </a:t>
            </a:r>
            <a:r>
              <a:rPr lang="en-GB" sz="2200" dirty="0">
                <a:solidFill>
                  <a:srgbClr val="747374"/>
                </a:solidFill>
                <a:latin typeface="+mj-lt"/>
              </a:rPr>
              <a:t>bring the child to contact as agreed, unless a significant issue arises, e.g. the child is </a:t>
            </a:r>
            <a:r>
              <a:rPr lang="en-GB" sz="2200" dirty="0" smtClean="0">
                <a:solidFill>
                  <a:srgbClr val="747374"/>
                </a:solidFill>
                <a:latin typeface="+mj-lt"/>
              </a:rPr>
              <a:t>unwell</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200" dirty="0">
                <a:solidFill>
                  <a:srgbClr val="747374"/>
                </a:solidFill>
                <a:latin typeface="+mj-lt"/>
              </a:rPr>
              <a:t>Foster carers support the child’s contact with family, including </a:t>
            </a:r>
            <a:r>
              <a:rPr lang="en-GB" sz="2200" dirty="0" smtClean="0">
                <a:solidFill>
                  <a:srgbClr val="747374"/>
                </a:solidFill>
                <a:latin typeface="+mj-lt"/>
              </a:rPr>
              <a:t>via the </a:t>
            </a:r>
            <a:r>
              <a:rPr lang="en-GB" sz="2200" dirty="0">
                <a:solidFill>
                  <a:srgbClr val="747374"/>
                </a:solidFill>
                <a:latin typeface="+mj-lt"/>
              </a:rPr>
              <a:t>handover at </a:t>
            </a:r>
            <a:r>
              <a:rPr lang="en-GB" sz="2200" dirty="0" smtClean="0">
                <a:solidFill>
                  <a:srgbClr val="747374"/>
                </a:solidFill>
                <a:latin typeface="+mj-lt"/>
              </a:rPr>
              <a:t>contact</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200" dirty="0">
                <a:solidFill>
                  <a:srgbClr val="747374"/>
                </a:solidFill>
                <a:latin typeface="+mj-lt"/>
              </a:rPr>
              <a:t>Foster carers respect the child’s family as her/his family and are careful to show to parents that they recognise their role as foster carers</a:t>
            </a:r>
          </a:p>
          <a:p>
            <a:pPr marL="342900" indent="-342900" eaLnBrk="1" hangingPunct="1">
              <a:spcBef>
                <a:spcPct val="20000"/>
              </a:spcBef>
              <a:buFontTx/>
              <a:buChar char="•"/>
              <a:defRPr/>
            </a:pPr>
            <a:endParaRPr lang="en-GB" sz="2400" dirty="0"/>
          </a:p>
          <a:p>
            <a:pPr eaLnBrk="1" hangingPunct="1">
              <a:spcBef>
                <a:spcPct val="20000"/>
              </a:spcBef>
              <a:defRPr/>
            </a:pPr>
            <a:endParaRPr lang="en-GB" sz="2400" b="1" dirty="0">
              <a:latin typeface="+mn-lt"/>
            </a:endParaRPr>
          </a:p>
        </p:txBody>
      </p:sp>
      <p:sp>
        <p:nvSpPr>
          <p:cNvPr id="389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2058448-338E-4072-BF6A-3F6539BD1F9A}" type="slidenum">
              <a:rPr lang="en-GB" altLang="en-US" sz="1200" smtClean="0">
                <a:solidFill>
                  <a:srgbClr val="898989"/>
                </a:solidFill>
                <a:latin typeface="Arial" charset="0"/>
              </a:rPr>
              <a:pPr>
                <a:spcBef>
                  <a:spcPct val="0"/>
                </a:spcBef>
                <a:buFontTx/>
                <a:buNone/>
              </a:pPr>
              <a:t>37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2513938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22893" y="1268760"/>
            <a:ext cx="8723312" cy="4248472"/>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latin typeface="Arial" panose="020B0604020202020204" pitchFamily="34" charset="0"/>
              </a:rPr>
              <a:t>Question 5</a:t>
            </a:r>
          </a:p>
          <a:p>
            <a:pPr>
              <a:defRPr/>
            </a:pPr>
            <a:r>
              <a:rPr lang="en-GB" sz="3600" b="1" dirty="0" smtClean="0">
                <a:solidFill>
                  <a:srgbClr val="B70005"/>
                </a:solidFill>
                <a:latin typeface="Arial" panose="020B0604020202020204" pitchFamily="34" charset="0"/>
              </a:rPr>
              <a:t>What names should be used?</a:t>
            </a:r>
            <a:endParaRPr lang="en-GB" sz="3600" b="1" dirty="0">
              <a:solidFill>
                <a:srgbClr val="B70005"/>
              </a:solidFill>
              <a:latin typeface="Arial" panose="020B0604020202020204" pitchFamily="34" charset="0"/>
            </a:endParaRPr>
          </a:p>
          <a:p>
            <a:pPr>
              <a:defRPr/>
            </a:pPr>
            <a:endParaRPr lang="en-GB" sz="3600" dirty="0">
              <a:solidFill>
                <a:srgbClr val="B70005"/>
              </a:solidFill>
            </a:endParaRPr>
          </a:p>
          <a:p>
            <a:pPr marL="742950" indent="-742950">
              <a:buFont typeface="+mj-lt"/>
              <a:buAutoNum type="alphaLcPeriod"/>
              <a:defRPr/>
            </a:pPr>
            <a:r>
              <a:rPr lang="en-GB" sz="2600" dirty="0">
                <a:solidFill>
                  <a:srgbClr val="B70005"/>
                </a:solidFill>
                <a:latin typeface="+mj-lt"/>
              </a:rPr>
              <a:t>Can the carers’ parents be called Grandma and Granddad?</a:t>
            </a:r>
          </a:p>
          <a:p>
            <a:pPr marL="742950" indent="-742950">
              <a:buFont typeface="+mj-lt"/>
              <a:buAutoNum type="alphaLcPeriod"/>
              <a:defRPr/>
            </a:pPr>
            <a:endParaRPr lang="en-GB" sz="2600" dirty="0">
              <a:solidFill>
                <a:srgbClr val="B70005"/>
              </a:solidFill>
              <a:latin typeface="+mj-lt"/>
            </a:endParaRPr>
          </a:p>
          <a:p>
            <a:pPr marL="742950" indent="-742950">
              <a:buFont typeface="+mj-lt"/>
              <a:buAutoNum type="alphaLcPeriod"/>
              <a:defRPr/>
            </a:pPr>
            <a:r>
              <a:rPr lang="en-GB" sz="2600" dirty="0">
                <a:solidFill>
                  <a:srgbClr val="B70005"/>
                </a:solidFill>
                <a:latin typeface="+mj-lt"/>
              </a:rPr>
              <a:t>Can the carers register the child under the carers’ surname, e.g. </a:t>
            </a:r>
            <a:r>
              <a:rPr lang="en-GB" sz="2600" dirty="0" smtClean="0">
                <a:solidFill>
                  <a:srgbClr val="B70005"/>
                </a:solidFill>
                <a:latin typeface="+mj-lt"/>
              </a:rPr>
              <a:t>with their </a:t>
            </a:r>
            <a:r>
              <a:rPr lang="en-GB" sz="2600" dirty="0">
                <a:solidFill>
                  <a:srgbClr val="B70005"/>
                </a:solidFill>
                <a:latin typeface="+mj-lt"/>
              </a:rPr>
              <a:t>GP?</a:t>
            </a:r>
          </a:p>
          <a:p>
            <a:pPr>
              <a:defRPr/>
            </a:pPr>
            <a:endParaRPr lang="en-GB" sz="3600" dirty="0">
              <a:solidFill>
                <a:srgbClr val="B70005"/>
              </a:solidFill>
            </a:endParaRPr>
          </a:p>
          <a:p>
            <a:pPr marL="342900" indent="-342900" eaLnBrk="1" hangingPunct="1">
              <a:spcBef>
                <a:spcPct val="20000"/>
              </a:spcBef>
              <a:buFontTx/>
              <a:buChar char="•"/>
              <a:defRPr/>
            </a:pPr>
            <a:endParaRPr lang="en-GB" sz="2400" dirty="0"/>
          </a:p>
          <a:p>
            <a:pPr eaLnBrk="1" hangingPunct="1">
              <a:spcBef>
                <a:spcPct val="20000"/>
              </a:spcBef>
              <a:defRPr/>
            </a:pPr>
            <a:endParaRPr lang="en-GB" sz="2400" b="1" dirty="0">
              <a:latin typeface="+mn-lt"/>
            </a:endParaRPr>
          </a:p>
        </p:txBody>
      </p:sp>
      <p:sp>
        <p:nvSpPr>
          <p:cNvPr id="399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048D183-678C-4E2A-829E-5D4A4B49D1CA}" type="slidenum">
              <a:rPr lang="en-GB" altLang="en-US" sz="1200" smtClean="0">
                <a:solidFill>
                  <a:srgbClr val="898989"/>
                </a:solidFill>
                <a:latin typeface="Arial" charset="0"/>
              </a:rPr>
              <a:pPr>
                <a:spcBef>
                  <a:spcPct val="0"/>
                </a:spcBef>
                <a:buFontTx/>
                <a:buNone/>
              </a:pPr>
              <a:t>38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819545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50813" y="908720"/>
            <a:ext cx="8723312" cy="504056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smtClean="0">
                <a:solidFill>
                  <a:srgbClr val="B70005"/>
                </a:solidFill>
                <a:latin typeface="+mj-lt"/>
              </a:rPr>
              <a:t>What names should be used?</a:t>
            </a:r>
            <a:endParaRPr lang="en-GB" sz="3600" dirty="0">
              <a:solidFill>
                <a:srgbClr val="B70005"/>
              </a:solidFill>
              <a:latin typeface="+mj-lt"/>
            </a:endParaRPr>
          </a:p>
          <a:p>
            <a:pPr>
              <a:defRPr/>
            </a:pPr>
            <a:endParaRPr lang="en-GB" sz="2400" b="1" dirty="0">
              <a:solidFill>
                <a:srgbClr val="B70005"/>
              </a:solidFill>
              <a:latin typeface="+mj-lt"/>
            </a:endParaRPr>
          </a:p>
          <a:p>
            <a:pPr marL="342900" indent="-342900" eaLnBrk="1" hangingPunct="1">
              <a:spcBef>
                <a:spcPct val="20000"/>
              </a:spcBef>
              <a:buFont typeface="Arial" pitchFamily="34" charset="0"/>
              <a:buChar char="•"/>
              <a:defRPr/>
            </a:pPr>
            <a:r>
              <a:rPr lang="en-GB" sz="2200" dirty="0" smtClean="0">
                <a:solidFill>
                  <a:srgbClr val="747374"/>
                </a:solidFill>
                <a:latin typeface="+mj-lt"/>
              </a:rPr>
              <a:t>Names </a:t>
            </a:r>
            <a:r>
              <a:rPr lang="en-GB" sz="2200" dirty="0">
                <a:solidFill>
                  <a:srgbClr val="747374"/>
                </a:solidFill>
                <a:latin typeface="+mj-lt"/>
              </a:rPr>
              <a:t>are important</a:t>
            </a:r>
            <a:r>
              <a:rPr lang="en-GB" sz="2200" dirty="0" smtClean="0">
                <a:solidFill>
                  <a:srgbClr val="747374"/>
                </a:solidFill>
                <a:latin typeface="+mj-lt"/>
              </a:rPr>
              <a:t>!</a:t>
            </a:r>
          </a:p>
          <a:p>
            <a:pPr marL="342900" indent="-342900" eaLnBrk="1" hangingPunct="1">
              <a:spcBef>
                <a:spcPct val="20000"/>
              </a:spcBef>
              <a:buFont typeface="Arial" pitchFamily="34" charset="0"/>
              <a:buChar char="•"/>
              <a:defRPr/>
            </a:pPr>
            <a:endParaRPr lang="en-GB" sz="2200" dirty="0">
              <a:solidFill>
                <a:srgbClr val="747374"/>
              </a:solidFill>
              <a:latin typeface="+mj-lt"/>
            </a:endParaRPr>
          </a:p>
          <a:p>
            <a:pPr marL="342900" indent="-342900" eaLnBrk="1" hangingPunct="1">
              <a:spcBef>
                <a:spcPct val="20000"/>
              </a:spcBef>
              <a:buFont typeface="Arial" pitchFamily="34" charset="0"/>
              <a:buChar char="•"/>
              <a:defRPr/>
            </a:pPr>
            <a:r>
              <a:rPr lang="en-GB" sz="2200" dirty="0">
                <a:solidFill>
                  <a:srgbClr val="747374"/>
                </a:solidFill>
                <a:latin typeface="+mj-lt"/>
              </a:rPr>
              <a:t>The parents are “Mummy” </a:t>
            </a:r>
            <a:r>
              <a:rPr lang="en-GB" sz="2200" dirty="0" smtClean="0">
                <a:solidFill>
                  <a:srgbClr val="747374"/>
                </a:solidFill>
                <a:latin typeface="+mj-lt"/>
              </a:rPr>
              <a:t>and </a:t>
            </a:r>
            <a:r>
              <a:rPr lang="en-GB" sz="2200" dirty="0">
                <a:solidFill>
                  <a:srgbClr val="747374"/>
                </a:solidFill>
                <a:latin typeface="+mj-lt"/>
              </a:rPr>
              <a:t>“Daddy</a:t>
            </a:r>
            <a:r>
              <a:rPr lang="en-GB" sz="2200" dirty="0" smtClean="0">
                <a:solidFill>
                  <a:srgbClr val="747374"/>
                </a:solidFill>
                <a:latin typeface="+mj-lt"/>
              </a:rPr>
              <a:t>” throughout the foster placement</a:t>
            </a:r>
          </a:p>
          <a:p>
            <a:pPr marL="342900" indent="-342900" eaLnBrk="1" hangingPunct="1">
              <a:spcBef>
                <a:spcPct val="20000"/>
              </a:spcBef>
              <a:buFont typeface="Arial" pitchFamily="34" charset="0"/>
              <a:buChar char="•"/>
              <a:defRPr/>
            </a:pPr>
            <a:endParaRPr lang="en-GB" sz="2200" dirty="0">
              <a:solidFill>
                <a:srgbClr val="747374"/>
              </a:solidFill>
              <a:latin typeface="+mj-lt"/>
            </a:endParaRPr>
          </a:p>
          <a:p>
            <a:pPr marL="342900" indent="-342900" eaLnBrk="1" hangingPunct="1">
              <a:spcBef>
                <a:spcPct val="20000"/>
              </a:spcBef>
              <a:buFontTx/>
              <a:buChar char="•"/>
              <a:defRPr/>
            </a:pPr>
            <a:r>
              <a:rPr lang="en-GB" sz="2200" dirty="0">
                <a:solidFill>
                  <a:srgbClr val="747374"/>
                </a:solidFill>
                <a:latin typeface="+mj-lt"/>
              </a:rPr>
              <a:t>Foster carers are not “Mummy” or “Daddy”; their parents are not “Grandma” or “Granddad</a:t>
            </a:r>
            <a:r>
              <a:rPr lang="en-GB" sz="2200" dirty="0" smtClean="0">
                <a:solidFill>
                  <a:srgbClr val="747374"/>
                </a:solidFill>
                <a:latin typeface="+mj-lt"/>
              </a:rPr>
              <a:t>”</a:t>
            </a:r>
          </a:p>
          <a:p>
            <a:pPr marL="342900" indent="-342900" eaLnBrk="1" hangingPunct="1">
              <a:spcBef>
                <a:spcPct val="20000"/>
              </a:spcBef>
              <a:buFontTx/>
              <a:buChar char="•"/>
              <a:defRPr/>
            </a:pPr>
            <a:endParaRPr lang="en-GB" sz="2200" dirty="0">
              <a:solidFill>
                <a:srgbClr val="747374"/>
              </a:solidFill>
              <a:latin typeface="+mj-lt"/>
            </a:endParaRPr>
          </a:p>
          <a:p>
            <a:pPr marL="342900" indent="-342900" eaLnBrk="1" hangingPunct="1">
              <a:spcBef>
                <a:spcPct val="20000"/>
              </a:spcBef>
              <a:buFontTx/>
              <a:buChar char="•"/>
              <a:defRPr/>
            </a:pPr>
            <a:r>
              <a:rPr lang="en-GB" sz="2200" dirty="0">
                <a:solidFill>
                  <a:srgbClr val="747374"/>
                </a:solidFill>
                <a:latin typeface="+mj-lt"/>
              </a:rPr>
              <a:t>Foster carers cannot make any change to the name by which the child is known</a:t>
            </a:r>
          </a:p>
          <a:p>
            <a:pPr eaLnBrk="1" hangingPunct="1">
              <a:spcBef>
                <a:spcPct val="20000"/>
              </a:spcBef>
              <a:defRPr/>
            </a:pPr>
            <a:endParaRPr lang="en-GB" sz="2400" dirty="0"/>
          </a:p>
        </p:txBody>
      </p:sp>
      <p:sp>
        <p:nvSpPr>
          <p:cNvPr id="4096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07986E8-B002-4C05-8BEB-D18EBB04DA53}" type="slidenum">
              <a:rPr lang="en-GB" altLang="en-US" sz="1200" smtClean="0">
                <a:solidFill>
                  <a:srgbClr val="898989"/>
                </a:solidFill>
                <a:latin typeface="Arial" charset="0"/>
              </a:rPr>
              <a:pPr>
                <a:spcBef>
                  <a:spcPct val="0"/>
                </a:spcBef>
                <a:buFontTx/>
                <a:buNone/>
              </a:pPr>
              <a:t>39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128876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GB" altLang="en-US" dirty="0" smtClean="0">
                <a:solidFill>
                  <a:schemeClr val="accent2">
                    <a:lumMod val="75000"/>
                  </a:schemeClr>
                </a:solidFill>
              </a:rPr>
              <a:t>Getting to know you</a:t>
            </a:r>
          </a:p>
        </p:txBody>
      </p:sp>
      <p:sp>
        <p:nvSpPr>
          <p:cNvPr id="19459" name="Content Placeholder 2"/>
          <p:cNvSpPr>
            <a:spLocks noGrp="1"/>
          </p:cNvSpPr>
          <p:nvPr>
            <p:ph idx="1"/>
          </p:nvPr>
        </p:nvSpPr>
        <p:spPr>
          <a:xfrm>
            <a:off x="179388" y="2077998"/>
            <a:ext cx="8569325" cy="4293096"/>
          </a:xfrm>
        </p:spPr>
        <p:txBody>
          <a:bodyPr/>
          <a:lstStyle/>
          <a:p>
            <a:pPr marL="0" indent="0">
              <a:lnSpc>
                <a:spcPct val="150000"/>
              </a:lnSpc>
              <a:buFont typeface="Arial" panose="020B0604020202020204" pitchFamily="34" charset="0"/>
              <a:buNone/>
              <a:defRPr/>
            </a:pPr>
            <a:r>
              <a:rPr lang="en-GB" dirty="0" smtClean="0"/>
              <a:t>Share with the group:</a:t>
            </a:r>
          </a:p>
          <a:p>
            <a:pPr>
              <a:lnSpc>
                <a:spcPct val="150000"/>
              </a:lnSpc>
              <a:buFont typeface="Arial" panose="020B0604020202020204" pitchFamily="34" charset="0"/>
              <a:buChar char="•"/>
              <a:defRPr/>
            </a:pPr>
            <a:r>
              <a:rPr lang="en-GB" dirty="0" smtClean="0"/>
              <a:t>Your name </a:t>
            </a:r>
          </a:p>
          <a:p>
            <a:pPr>
              <a:lnSpc>
                <a:spcPct val="150000"/>
              </a:lnSpc>
              <a:buFont typeface="Arial" panose="020B0604020202020204" pitchFamily="34" charset="0"/>
              <a:buChar char="•"/>
              <a:defRPr/>
            </a:pPr>
            <a:r>
              <a:rPr lang="en-GB" dirty="0" smtClean="0"/>
              <a:t>What stage you are at in your adoption journey</a:t>
            </a:r>
          </a:p>
          <a:p>
            <a:pPr>
              <a:lnSpc>
                <a:spcPct val="150000"/>
              </a:lnSpc>
              <a:buFont typeface="Arial" panose="020B0604020202020204" pitchFamily="34" charset="0"/>
              <a:buChar char="•"/>
              <a:defRPr/>
            </a:pPr>
            <a:r>
              <a:rPr lang="en-GB" dirty="0" smtClean="0"/>
              <a:t>(if applicable) What agency you are working with</a:t>
            </a:r>
          </a:p>
          <a:p>
            <a:pPr marL="0" indent="0">
              <a:buFont typeface="Arial" panose="020B0604020202020204" pitchFamily="34" charset="0"/>
              <a:buNone/>
              <a:defRPr/>
            </a:pPr>
            <a:endParaRPr lang="en-GB" dirty="0" smtClean="0"/>
          </a:p>
        </p:txBody>
      </p:sp>
      <p:sp>
        <p:nvSpPr>
          <p:cNvPr id="5124" name="Slide Number Placeholder 2"/>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8F1B1C0F-3B9B-468A-B27C-D94DC8784BE0}" type="slidenum">
              <a:rPr lang="en-US" altLang="en-US" sz="1200" smtClean="0">
                <a:solidFill>
                  <a:srgbClr val="898989"/>
                </a:solidFill>
                <a:latin typeface="Arial" charset="0"/>
              </a:rPr>
              <a:pPr algn="ctr">
                <a:spcBef>
                  <a:spcPct val="0"/>
                </a:spcBef>
                <a:buFontTx/>
                <a:buNone/>
              </a:pPr>
              <a:t>4</a:t>
            </a:fld>
            <a:endParaRPr lang="en-US" altLang="en-US" sz="1200" smtClean="0">
              <a:solidFill>
                <a:srgbClr val="898989"/>
              </a:solidFill>
              <a:latin typeface="Arial" charset="0"/>
            </a:endParaRPr>
          </a:p>
        </p:txBody>
      </p:sp>
    </p:spTree>
    <p:extLst>
      <p:ext uri="{BB962C8B-B14F-4D97-AF65-F5344CB8AC3E}">
        <p14:creationId xmlns:p14="http://schemas.microsoft.com/office/powerpoint/2010/main" val="3536486369"/>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48933" y="908720"/>
            <a:ext cx="8723312" cy="522240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latin typeface="Arial" panose="020B0604020202020204" pitchFamily="34" charset="0"/>
              </a:rPr>
              <a:t>Question 6</a:t>
            </a:r>
          </a:p>
          <a:p>
            <a:pPr>
              <a:defRPr/>
            </a:pPr>
            <a:r>
              <a:rPr lang="en-GB" sz="3600" b="1" dirty="0" smtClean="0">
                <a:solidFill>
                  <a:srgbClr val="B70005"/>
                </a:solidFill>
                <a:latin typeface="Arial" panose="020B0604020202020204" pitchFamily="34" charset="0"/>
              </a:rPr>
              <a:t>Who makes the decisions?</a:t>
            </a:r>
            <a:endParaRPr lang="en-GB" sz="3600" b="1" dirty="0">
              <a:solidFill>
                <a:srgbClr val="B70005"/>
              </a:solidFill>
              <a:latin typeface="Arial" panose="020B0604020202020204" pitchFamily="34" charset="0"/>
            </a:endParaRPr>
          </a:p>
          <a:p>
            <a:pPr>
              <a:defRPr/>
            </a:pPr>
            <a:endParaRPr lang="en-GB" sz="3600" dirty="0">
              <a:solidFill>
                <a:srgbClr val="B70005"/>
              </a:solidFill>
            </a:endParaRPr>
          </a:p>
          <a:p>
            <a:pPr marL="742950" indent="-742950">
              <a:buFont typeface="+mj-lt"/>
              <a:buAutoNum type="alphaLcPeriod"/>
              <a:defRPr/>
            </a:pPr>
            <a:r>
              <a:rPr lang="en-GB" sz="2600" dirty="0">
                <a:solidFill>
                  <a:srgbClr val="B70005"/>
                </a:solidFill>
                <a:latin typeface="+mj-lt"/>
              </a:rPr>
              <a:t>Suppose the carers usually go to church but the parents don’t want their child to go with </a:t>
            </a:r>
            <a:r>
              <a:rPr lang="en-GB" sz="2600" dirty="0" smtClean="0">
                <a:solidFill>
                  <a:srgbClr val="B70005"/>
                </a:solidFill>
                <a:latin typeface="+mj-lt"/>
              </a:rPr>
              <a:t>them – who decides? </a:t>
            </a:r>
            <a:endParaRPr lang="en-GB" sz="2600" dirty="0">
              <a:solidFill>
                <a:srgbClr val="B70005"/>
              </a:solidFill>
              <a:latin typeface="+mj-lt"/>
            </a:endParaRPr>
          </a:p>
          <a:p>
            <a:pPr marL="742950" indent="-742950">
              <a:buFont typeface="+mj-lt"/>
              <a:buAutoNum type="alphaLcPeriod"/>
              <a:defRPr/>
            </a:pPr>
            <a:endParaRPr lang="en-GB" sz="2600" b="1" dirty="0">
              <a:solidFill>
                <a:srgbClr val="B70005"/>
              </a:solidFill>
              <a:latin typeface="+mj-lt"/>
            </a:endParaRPr>
          </a:p>
          <a:p>
            <a:pPr marL="742950" indent="-742950">
              <a:buFont typeface="+mj-lt"/>
              <a:buAutoNum type="alphaLcPeriod"/>
              <a:defRPr/>
            </a:pPr>
            <a:r>
              <a:rPr lang="en-GB" sz="2600" dirty="0">
                <a:solidFill>
                  <a:srgbClr val="B70005"/>
                </a:solidFill>
                <a:latin typeface="+mj-lt"/>
              </a:rPr>
              <a:t>If the parents want the baby to start on solids at four months, do carers have to </a:t>
            </a:r>
            <a:r>
              <a:rPr lang="en-GB" sz="2600" dirty="0" smtClean="0">
                <a:solidFill>
                  <a:srgbClr val="B70005"/>
                </a:solidFill>
                <a:latin typeface="+mj-lt"/>
              </a:rPr>
              <a:t>comply with their wishes?</a:t>
            </a:r>
            <a:endParaRPr lang="en-GB" sz="2600" dirty="0">
              <a:solidFill>
                <a:srgbClr val="B70005"/>
              </a:solidFill>
              <a:latin typeface="+mj-lt"/>
            </a:endParaRPr>
          </a:p>
          <a:p>
            <a:pPr>
              <a:defRPr/>
            </a:pPr>
            <a:endParaRPr lang="en-GB" sz="3600" b="1" dirty="0">
              <a:solidFill>
                <a:srgbClr val="B70005"/>
              </a:solidFill>
              <a:latin typeface="+mj-lt"/>
            </a:endParaRPr>
          </a:p>
          <a:p>
            <a:pPr eaLnBrk="1" hangingPunct="1">
              <a:spcBef>
                <a:spcPct val="20000"/>
              </a:spcBef>
              <a:defRPr/>
            </a:pPr>
            <a:endParaRPr lang="en-GB" sz="2400" dirty="0"/>
          </a:p>
        </p:txBody>
      </p:sp>
      <p:sp>
        <p:nvSpPr>
          <p:cNvPr id="419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D14225B-0F2F-4C9B-8785-16E0455F2F69}" type="slidenum">
              <a:rPr lang="en-GB" altLang="en-US" sz="1200" smtClean="0">
                <a:solidFill>
                  <a:srgbClr val="898989"/>
                </a:solidFill>
                <a:latin typeface="Arial" charset="0"/>
              </a:rPr>
              <a:pPr>
                <a:spcBef>
                  <a:spcPct val="0"/>
                </a:spcBef>
                <a:buFontTx/>
                <a:buNone/>
              </a:pPr>
              <a:t>40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1232060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50813" y="851000"/>
            <a:ext cx="8723312" cy="587047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smtClean="0">
                <a:solidFill>
                  <a:srgbClr val="B70005"/>
                </a:solidFill>
                <a:latin typeface="+mj-lt"/>
              </a:rPr>
              <a:t>Who makes the decisions?</a:t>
            </a:r>
            <a:endParaRPr lang="en-GB" sz="3600" dirty="0">
              <a:solidFill>
                <a:srgbClr val="B70005"/>
              </a:solidFill>
              <a:latin typeface="+mj-lt"/>
            </a:endParaRPr>
          </a:p>
          <a:p>
            <a:pPr>
              <a:defRPr/>
            </a:pPr>
            <a:endParaRPr lang="en-GB" sz="1000" dirty="0">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mj-lt"/>
              </a:rPr>
              <a:t>The local authority has a duty to consult with parents about decisions concerning the child and to keep them updated about the child and any issues that may </a:t>
            </a:r>
            <a:r>
              <a:rPr lang="en-GB" sz="2200" dirty="0" smtClean="0">
                <a:solidFill>
                  <a:srgbClr val="747374"/>
                </a:solidFill>
                <a:latin typeface="+mj-lt"/>
              </a:rPr>
              <a:t>arise</a:t>
            </a:r>
          </a:p>
          <a:p>
            <a:pPr eaLnBrk="1" hangingPunct="1">
              <a:spcBef>
                <a:spcPct val="20000"/>
              </a:spcBef>
              <a:defRPr/>
            </a:pPr>
            <a:endParaRPr lang="en-GB" sz="1000" dirty="0">
              <a:solidFill>
                <a:srgbClr val="747374"/>
              </a:solidFill>
              <a:latin typeface="+mj-lt"/>
            </a:endParaRPr>
          </a:p>
          <a:p>
            <a:pPr marL="342900" indent="-342900" eaLnBrk="1" hangingPunct="1">
              <a:spcBef>
                <a:spcPct val="20000"/>
              </a:spcBef>
              <a:buFont typeface="Arial" pitchFamily="34" charset="0"/>
              <a:buChar char="•"/>
              <a:defRPr/>
            </a:pPr>
            <a:r>
              <a:rPr lang="en-GB" sz="2200" dirty="0">
                <a:solidFill>
                  <a:srgbClr val="747374"/>
                </a:solidFill>
                <a:latin typeface="+mj-lt"/>
              </a:rPr>
              <a:t>Foster carers talk to the parents at the beginning and end of contact and about the child’s progress </a:t>
            </a:r>
            <a:endParaRPr lang="en-GB" sz="2200" dirty="0" smtClean="0">
              <a:solidFill>
                <a:srgbClr val="747374"/>
              </a:solidFill>
              <a:latin typeface="+mj-lt"/>
            </a:endParaRPr>
          </a:p>
          <a:p>
            <a:pPr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 typeface="Arial" pitchFamily="34" charset="0"/>
              <a:buChar char="•"/>
              <a:defRPr/>
            </a:pPr>
            <a:r>
              <a:rPr lang="en-GB" sz="2200" dirty="0">
                <a:solidFill>
                  <a:srgbClr val="747374"/>
                </a:solidFill>
                <a:latin typeface="+mj-lt"/>
              </a:rPr>
              <a:t>Foster carers discuss any changes </a:t>
            </a:r>
            <a:r>
              <a:rPr lang="en-GB" sz="2200" dirty="0" smtClean="0">
                <a:solidFill>
                  <a:srgbClr val="747374"/>
                </a:solidFill>
                <a:latin typeface="+mj-lt"/>
              </a:rPr>
              <a:t>regarding the </a:t>
            </a:r>
            <a:r>
              <a:rPr lang="en-GB" sz="2200" dirty="0">
                <a:solidFill>
                  <a:srgbClr val="747374"/>
                </a:solidFill>
                <a:latin typeface="+mj-lt"/>
              </a:rPr>
              <a:t>child’s care, e.g. the introduction of solids, with the parents; any disagreements need to be addressed through the social </a:t>
            </a:r>
            <a:r>
              <a:rPr lang="en-GB" sz="2200" dirty="0" smtClean="0">
                <a:solidFill>
                  <a:srgbClr val="747374"/>
                </a:solidFill>
                <a:latin typeface="+mj-lt"/>
              </a:rPr>
              <a:t>worker</a:t>
            </a:r>
          </a:p>
          <a:p>
            <a:pPr marL="0" lvl="1" eaLnBrk="1" hangingPunct="1">
              <a:spcBef>
                <a:spcPct val="20000"/>
              </a:spcBef>
              <a:defRPr/>
            </a:pPr>
            <a:endParaRPr lang="en-GB" sz="1000" dirty="0">
              <a:solidFill>
                <a:srgbClr val="747374"/>
              </a:solidFill>
              <a:latin typeface="+mj-lt"/>
            </a:endParaRPr>
          </a:p>
          <a:p>
            <a:pPr marL="342900" lvl="1" indent="-342900" eaLnBrk="1" hangingPunct="1">
              <a:spcBef>
                <a:spcPct val="20000"/>
              </a:spcBef>
              <a:buFont typeface="Arial" pitchFamily="34" charset="0"/>
              <a:buChar char="•"/>
              <a:defRPr/>
            </a:pPr>
            <a:r>
              <a:rPr lang="en-GB" sz="2200" dirty="0">
                <a:solidFill>
                  <a:srgbClr val="747374"/>
                </a:solidFill>
                <a:latin typeface="+mj-lt"/>
              </a:rPr>
              <a:t>Parents’ views about their child’s upbringing, including religious beliefs, need to be respected where </a:t>
            </a:r>
            <a:r>
              <a:rPr lang="en-GB" sz="2200" dirty="0" smtClean="0">
                <a:solidFill>
                  <a:srgbClr val="747374"/>
                </a:solidFill>
                <a:latin typeface="+mj-lt"/>
              </a:rPr>
              <a:t>possible</a:t>
            </a:r>
          </a:p>
          <a:p>
            <a:pPr marL="0" lvl="1" eaLnBrk="1" hangingPunct="1">
              <a:spcBef>
                <a:spcPct val="20000"/>
              </a:spcBef>
              <a:defRPr/>
            </a:pPr>
            <a:endParaRPr lang="en-GB" sz="1000" dirty="0">
              <a:solidFill>
                <a:srgbClr val="747374"/>
              </a:solidFill>
              <a:latin typeface="+mj-lt"/>
            </a:endParaRPr>
          </a:p>
          <a:p>
            <a:pPr marL="342900" indent="-342900" eaLnBrk="1" hangingPunct="1">
              <a:spcBef>
                <a:spcPct val="20000"/>
              </a:spcBef>
              <a:buFontTx/>
              <a:buChar char="•"/>
              <a:defRPr/>
            </a:pPr>
            <a:r>
              <a:rPr lang="en-GB" sz="2200" dirty="0">
                <a:solidFill>
                  <a:srgbClr val="747374"/>
                </a:solidFill>
                <a:latin typeface="+mj-lt"/>
              </a:rPr>
              <a:t>Parents may attend reviews and medical appointments</a:t>
            </a:r>
          </a:p>
        </p:txBody>
      </p:sp>
      <p:sp>
        <p:nvSpPr>
          <p:cNvPr id="430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8D897D4-C570-488A-9FFA-AE7E1DBF4CBC}" type="slidenum">
              <a:rPr lang="en-GB" altLang="en-US" sz="1200" smtClean="0">
                <a:solidFill>
                  <a:srgbClr val="898989"/>
                </a:solidFill>
                <a:latin typeface="Arial" charset="0"/>
              </a:rPr>
              <a:pPr>
                <a:spcBef>
                  <a:spcPct val="0"/>
                </a:spcBef>
                <a:buFontTx/>
                <a:buNone/>
              </a:pPr>
              <a:t>41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5514229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37781" y="1988840"/>
            <a:ext cx="8723312" cy="3168352"/>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b="1" dirty="0" smtClean="0">
                <a:solidFill>
                  <a:srgbClr val="B70005"/>
                </a:solidFill>
              </a:rPr>
              <a:t>Question 7</a:t>
            </a:r>
          </a:p>
          <a:p>
            <a:pPr>
              <a:defRPr/>
            </a:pPr>
            <a:endParaRPr lang="en-GB" sz="3600" b="1" dirty="0">
              <a:solidFill>
                <a:srgbClr val="B70005"/>
              </a:solidFill>
            </a:endParaRPr>
          </a:p>
          <a:p>
            <a:pPr>
              <a:defRPr/>
            </a:pPr>
            <a:r>
              <a:rPr lang="en-GB" sz="3600" b="1" dirty="0" smtClean="0">
                <a:solidFill>
                  <a:srgbClr val="B70005"/>
                </a:solidFill>
              </a:rPr>
              <a:t>Can carers claim child benefit?</a:t>
            </a:r>
            <a:endParaRPr lang="en-GB" sz="3600" b="1" dirty="0">
              <a:solidFill>
                <a:srgbClr val="B70005"/>
              </a:solidFill>
            </a:endParaRPr>
          </a:p>
          <a:p>
            <a:pPr>
              <a:defRPr/>
            </a:pPr>
            <a:endParaRPr lang="en-GB" sz="3600" dirty="0">
              <a:solidFill>
                <a:srgbClr val="B70005"/>
              </a:solidFill>
            </a:endParaRPr>
          </a:p>
          <a:p>
            <a:pPr>
              <a:defRPr/>
            </a:pPr>
            <a:endParaRPr lang="en-GB" sz="3600" dirty="0">
              <a:solidFill>
                <a:srgbClr val="B70005"/>
              </a:solidFill>
            </a:endParaRPr>
          </a:p>
          <a:p>
            <a:pPr>
              <a:defRPr/>
            </a:pPr>
            <a:endParaRPr lang="en-GB" sz="3600" dirty="0">
              <a:solidFill>
                <a:srgbClr val="B70005"/>
              </a:solidFill>
            </a:endParaRPr>
          </a:p>
          <a:p>
            <a:pPr>
              <a:defRPr/>
            </a:pPr>
            <a:endParaRPr lang="en-GB" sz="2400" dirty="0">
              <a:latin typeface="+mn-lt"/>
            </a:endParaRPr>
          </a:p>
        </p:txBody>
      </p:sp>
      <p:sp>
        <p:nvSpPr>
          <p:cNvPr id="440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0F17BCA-2DAB-4987-81C7-9459A645FBF2}" type="slidenum">
              <a:rPr lang="en-GB" altLang="en-US" sz="1200" smtClean="0">
                <a:solidFill>
                  <a:srgbClr val="898989"/>
                </a:solidFill>
                <a:latin typeface="Arial" charset="0"/>
              </a:rPr>
              <a:pPr>
                <a:spcBef>
                  <a:spcPct val="0"/>
                </a:spcBef>
                <a:buFontTx/>
                <a:buNone/>
              </a:pPr>
              <a:t>42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7172676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72805" y="836713"/>
            <a:ext cx="8723312" cy="5884762"/>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400" dirty="0" smtClean="0">
                <a:solidFill>
                  <a:srgbClr val="B70005"/>
                </a:solidFill>
                <a:latin typeface="+mn-lt"/>
              </a:rPr>
              <a:t>Can carers claim child benefit?</a:t>
            </a:r>
            <a:endParaRPr lang="en-GB" sz="3400" dirty="0">
              <a:solidFill>
                <a:srgbClr val="B70005"/>
              </a:solidFill>
              <a:latin typeface="+mn-lt"/>
            </a:endParaRPr>
          </a:p>
          <a:p>
            <a:pPr eaLnBrk="1" hangingPunct="1">
              <a:spcBef>
                <a:spcPct val="20000"/>
              </a:spcBef>
              <a:defRPr/>
            </a:pPr>
            <a:r>
              <a:rPr lang="en-GB" sz="1400" b="1" dirty="0">
                <a:latin typeface="+mj-lt"/>
              </a:rPr>
              <a:t>Practicalities</a:t>
            </a:r>
            <a:r>
              <a:rPr lang="en-GB" sz="1400" b="1" dirty="0"/>
              <a:t> </a:t>
            </a:r>
          </a:p>
          <a:p>
            <a:pPr marL="342900" indent="-342900" eaLnBrk="1" hangingPunct="1">
              <a:spcBef>
                <a:spcPct val="20000"/>
              </a:spcBef>
              <a:buFontTx/>
              <a:buChar char="•"/>
              <a:defRPr/>
            </a:pPr>
            <a:r>
              <a:rPr lang="en-GB" sz="1600" dirty="0">
                <a:solidFill>
                  <a:srgbClr val="747374"/>
                </a:solidFill>
                <a:latin typeface="+mj-lt"/>
              </a:rPr>
              <a:t>Foster carers are paid </a:t>
            </a:r>
            <a:r>
              <a:rPr lang="en-GB" sz="1600" dirty="0" smtClean="0">
                <a:solidFill>
                  <a:srgbClr val="747374"/>
                </a:solidFill>
                <a:latin typeface="+mj-lt"/>
              </a:rPr>
              <a:t>a fostering </a:t>
            </a:r>
            <a:r>
              <a:rPr lang="en-GB" sz="1600" dirty="0">
                <a:solidFill>
                  <a:srgbClr val="747374"/>
                </a:solidFill>
                <a:latin typeface="+mj-lt"/>
              </a:rPr>
              <a:t>allowance </a:t>
            </a:r>
            <a:r>
              <a:rPr lang="en-GB" sz="1600" dirty="0" smtClean="0">
                <a:solidFill>
                  <a:srgbClr val="747374"/>
                </a:solidFill>
                <a:latin typeface="+mj-lt"/>
              </a:rPr>
              <a:t>by the local authority and </a:t>
            </a:r>
            <a:r>
              <a:rPr lang="en-GB" sz="1600" dirty="0">
                <a:solidFill>
                  <a:srgbClr val="747374"/>
                </a:solidFill>
                <a:latin typeface="+mj-lt"/>
              </a:rPr>
              <a:t>receive a grant for initial equipment. They </a:t>
            </a:r>
            <a:r>
              <a:rPr lang="en-GB" sz="1600" dirty="0" smtClean="0">
                <a:solidFill>
                  <a:srgbClr val="747374"/>
                </a:solidFill>
                <a:latin typeface="+mj-lt"/>
              </a:rPr>
              <a:t>are not entitled to claim </a:t>
            </a:r>
            <a:r>
              <a:rPr lang="en-GB" sz="1600" dirty="0">
                <a:solidFill>
                  <a:srgbClr val="747374"/>
                </a:solidFill>
                <a:latin typeface="+mj-lt"/>
              </a:rPr>
              <a:t>child </a:t>
            </a:r>
            <a:r>
              <a:rPr lang="en-GB" sz="1600" dirty="0" smtClean="0">
                <a:solidFill>
                  <a:srgbClr val="747374"/>
                </a:solidFill>
                <a:latin typeface="+mj-lt"/>
              </a:rPr>
              <a:t>benefit</a:t>
            </a:r>
          </a:p>
          <a:p>
            <a:pPr eaLnBrk="1" hangingPunct="1">
              <a:spcBef>
                <a:spcPct val="20000"/>
              </a:spcBef>
              <a:defRPr/>
            </a:pPr>
            <a:endParaRPr lang="en-GB" sz="800" dirty="0">
              <a:solidFill>
                <a:srgbClr val="747374"/>
              </a:solidFill>
              <a:latin typeface="+mj-lt"/>
            </a:endParaRPr>
          </a:p>
          <a:p>
            <a:pPr marL="342900" indent="-342900" eaLnBrk="1" hangingPunct="1">
              <a:spcBef>
                <a:spcPct val="20000"/>
              </a:spcBef>
              <a:buFontTx/>
              <a:buChar char="•"/>
              <a:defRPr/>
            </a:pPr>
            <a:r>
              <a:rPr lang="en-GB" sz="1600" dirty="0" smtClean="0">
                <a:solidFill>
                  <a:srgbClr val="747374"/>
                </a:solidFill>
                <a:latin typeface="+mj-lt"/>
              </a:rPr>
              <a:t>Early permanence carers are entitled to receive statutory </a:t>
            </a:r>
            <a:r>
              <a:rPr lang="en-GB" sz="1600" dirty="0">
                <a:solidFill>
                  <a:srgbClr val="747374"/>
                </a:solidFill>
                <a:latin typeface="+mj-lt"/>
              </a:rPr>
              <a:t>adoption </a:t>
            </a:r>
            <a:r>
              <a:rPr lang="en-GB" sz="1600" dirty="0" smtClean="0">
                <a:solidFill>
                  <a:srgbClr val="747374"/>
                </a:solidFill>
                <a:latin typeface="+mj-lt"/>
              </a:rPr>
              <a:t>leave and pay </a:t>
            </a:r>
            <a:r>
              <a:rPr lang="en-GB" sz="1600" dirty="0">
                <a:solidFill>
                  <a:srgbClr val="747374"/>
                </a:solidFill>
                <a:latin typeface="+mj-lt"/>
              </a:rPr>
              <a:t>from the start of the placement, i.e. when the child is placed with them in foster </a:t>
            </a:r>
            <a:r>
              <a:rPr lang="en-GB" sz="1600" dirty="0" smtClean="0">
                <a:solidFill>
                  <a:srgbClr val="747374"/>
                </a:solidFill>
                <a:latin typeface="+mj-lt"/>
              </a:rPr>
              <a:t>care</a:t>
            </a:r>
          </a:p>
          <a:p>
            <a:pPr eaLnBrk="1" hangingPunct="1">
              <a:spcBef>
                <a:spcPct val="20000"/>
              </a:spcBef>
              <a:defRPr/>
            </a:pPr>
            <a:endParaRPr lang="en-GB" sz="800" dirty="0">
              <a:solidFill>
                <a:srgbClr val="747374"/>
              </a:solidFill>
              <a:latin typeface="+mj-lt"/>
            </a:endParaRPr>
          </a:p>
          <a:p>
            <a:pPr marL="342900" indent="-342900" eaLnBrk="1" hangingPunct="1">
              <a:spcBef>
                <a:spcPct val="20000"/>
              </a:spcBef>
              <a:buFontTx/>
              <a:buChar char="•"/>
              <a:defRPr/>
            </a:pPr>
            <a:r>
              <a:rPr lang="en-GB" sz="1600" dirty="0">
                <a:solidFill>
                  <a:srgbClr val="747374"/>
                </a:solidFill>
                <a:latin typeface="+mj-lt"/>
              </a:rPr>
              <a:t>Foster carers need to check their car insurance – some car insurers will state that as a foster carer, you need to add business use to your insurance. If so, you will need to make this </a:t>
            </a:r>
            <a:r>
              <a:rPr lang="en-GB" sz="1600" dirty="0" smtClean="0">
                <a:solidFill>
                  <a:srgbClr val="747374"/>
                </a:solidFill>
                <a:latin typeface="+mj-lt"/>
              </a:rPr>
              <a:t>change</a:t>
            </a:r>
          </a:p>
          <a:p>
            <a:pPr eaLnBrk="1" hangingPunct="1">
              <a:spcBef>
                <a:spcPct val="20000"/>
              </a:spcBef>
              <a:defRPr/>
            </a:pPr>
            <a:endParaRPr lang="en-GB" sz="800" dirty="0">
              <a:latin typeface="+mj-lt"/>
            </a:endParaRPr>
          </a:p>
          <a:p>
            <a:pPr>
              <a:defRPr/>
            </a:pPr>
            <a:r>
              <a:rPr lang="en-GB" sz="1400" b="1" dirty="0">
                <a:latin typeface="+mj-lt"/>
              </a:rPr>
              <a:t>Confidentiality issues</a:t>
            </a:r>
          </a:p>
          <a:p>
            <a:pPr marL="342900" lvl="1" indent="-342900" eaLnBrk="1" hangingPunct="1">
              <a:spcBef>
                <a:spcPct val="20000"/>
              </a:spcBef>
              <a:buFontTx/>
              <a:buChar char="•"/>
              <a:defRPr/>
            </a:pPr>
            <a:r>
              <a:rPr lang="en-GB" sz="1600" dirty="0">
                <a:solidFill>
                  <a:srgbClr val="747374"/>
                </a:solidFill>
                <a:latin typeface="+mn-lt"/>
              </a:rPr>
              <a:t>Information about the child and their background can only be shared with those who </a:t>
            </a:r>
            <a:r>
              <a:rPr lang="en-GB" sz="1600" dirty="0" smtClean="0">
                <a:solidFill>
                  <a:srgbClr val="747374"/>
                </a:solidFill>
                <a:latin typeface="+mn-lt"/>
              </a:rPr>
              <a:t>have a need </a:t>
            </a:r>
            <a:r>
              <a:rPr lang="en-GB" sz="1600" dirty="0">
                <a:solidFill>
                  <a:srgbClr val="747374"/>
                </a:solidFill>
                <a:latin typeface="+mn-lt"/>
              </a:rPr>
              <a:t>to know, e.g. health </a:t>
            </a:r>
            <a:r>
              <a:rPr lang="en-GB" sz="1600" dirty="0" smtClean="0">
                <a:solidFill>
                  <a:srgbClr val="747374"/>
                </a:solidFill>
                <a:latin typeface="+mn-lt"/>
              </a:rPr>
              <a:t>visitor</a:t>
            </a:r>
          </a:p>
          <a:p>
            <a:pPr marL="0" lvl="1" eaLnBrk="1" hangingPunct="1">
              <a:spcBef>
                <a:spcPct val="20000"/>
              </a:spcBef>
              <a:defRPr/>
            </a:pPr>
            <a:endParaRPr lang="en-GB" sz="800" dirty="0">
              <a:solidFill>
                <a:srgbClr val="747374"/>
              </a:solidFill>
              <a:latin typeface="+mn-lt"/>
            </a:endParaRPr>
          </a:p>
          <a:p>
            <a:pPr marL="342900" lvl="1" indent="-342900" eaLnBrk="1" hangingPunct="1">
              <a:spcBef>
                <a:spcPct val="20000"/>
              </a:spcBef>
              <a:buFontTx/>
              <a:buChar char="•"/>
              <a:defRPr/>
            </a:pPr>
            <a:r>
              <a:rPr lang="en-GB" sz="1600" dirty="0">
                <a:solidFill>
                  <a:srgbClr val="747374"/>
                </a:solidFill>
                <a:latin typeface="+mn-lt"/>
              </a:rPr>
              <a:t>Photographs and information </a:t>
            </a:r>
            <a:r>
              <a:rPr lang="en-GB" sz="1600" dirty="0" smtClean="0">
                <a:solidFill>
                  <a:srgbClr val="747374"/>
                </a:solidFill>
                <a:latin typeface="+mn-lt"/>
              </a:rPr>
              <a:t>may not be placed on </a:t>
            </a:r>
            <a:r>
              <a:rPr lang="en-GB" sz="1600" dirty="0">
                <a:solidFill>
                  <a:srgbClr val="747374"/>
                </a:solidFill>
                <a:latin typeface="+mn-lt"/>
              </a:rPr>
              <a:t>social networking </a:t>
            </a:r>
            <a:r>
              <a:rPr lang="en-GB" sz="1600" dirty="0" smtClean="0">
                <a:solidFill>
                  <a:srgbClr val="747374"/>
                </a:solidFill>
                <a:latin typeface="+mn-lt"/>
              </a:rPr>
              <a:t>sites</a:t>
            </a:r>
          </a:p>
          <a:p>
            <a:pPr marL="342900" lvl="1" indent="-342900" eaLnBrk="1" hangingPunct="1">
              <a:spcBef>
                <a:spcPct val="20000"/>
              </a:spcBef>
              <a:buFontTx/>
              <a:buChar char="•"/>
              <a:defRPr/>
            </a:pPr>
            <a:endParaRPr lang="en-GB" sz="800" dirty="0">
              <a:solidFill>
                <a:srgbClr val="747374"/>
              </a:solidFill>
              <a:latin typeface="+mn-lt"/>
            </a:endParaRPr>
          </a:p>
          <a:p>
            <a:pPr marL="342900" lvl="1" indent="-342900" eaLnBrk="1" hangingPunct="1">
              <a:spcBef>
                <a:spcPct val="20000"/>
              </a:spcBef>
              <a:buFontTx/>
              <a:buChar char="•"/>
              <a:defRPr/>
            </a:pPr>
            <a:r>
              <a:rPr lang="en-GB" sz="1600" dirty="0">
                <a:solidFill>
                  <a:srgbClr val="747374"/>
                </a:solidFill>
                <a:latin typeface="+mn-lt"/>
              </a:rPr>
              <a:t>There is no absolutely watertight way of </a:t>
            </a:r>
            <a:r>
              <a:rPr lang="en-GB" sz="1600" dirty="0" smtClean="0">
                <a:solidFill>
                  <a:srgbClr val="747374"/>
                </a:solidFill>
                <a:latin typeface="+mn-lt"/>
              </a:rPr>
              <a:t>guaranteeing to keep identifying </a:t>
            </a:r>
            <a:r>
              <a:rPr lang="en-GB" sz="1600" dirty="0">
                <a:solidFill>
                  <a:srgbClr val="747374"/>
                </a:solidFill>
                <a:latin typeface="+mn-lt"/>
              </a:rPr>
              <a:t>information about the foster carers </a:t>
            </a:r>
            <a:r>
              <a:rPr lang="en-GB" sz="1600" dirty="0" smtClean="0">
                <a:solidFill>
                  <a:srgbClr val="747374"/>
                </a:solidFill>
                <a:latin typeface="+mn-lt"/>
              </a:rPr>
              <a:t>confidential</a:t>
            </a:r>
          </a:p>
          <a:p>
            <a:pPr marL="0" lvl="1" eaLnBrk="1" hangingPunct="1">
              <a:spcBef>
                <a:spcPct val="20000"/>
              </a:spcBef>
              <a:defRPr/>
            </a:pPr>
            <a:endParaRPr lang="en-GB" sz="800" dirty="0" smtClean="0">
              <a:solidFill>
                <a:srgbClr val="747374"/>
              </a:solidFill>
              <a:latin typeface="+mn-lt"/>
            </a:endParaRPr>
          </a:p>
          <a:p>
            <a:pPr marL="342900" lvl="1" indent="-342900" eaLnBrk="1" hangingPunct="1">
              <a:spcBef>
                <a:spcPct val="20000"/>
              </a:spcBef>
              <a:buFontTx/>
              <a:buChar char="•"/>
              <a:defRPr/>
            </a:pPr>
            <a:r>
              <a:rPr lang="en-GB" sz="1600" dirty="0" smtClean="0">
                <a:solidFill>
                  <a:srgbClr val="747374"/>
                </a:solidFill>
                <a:latin typeface="+mn-lt"/>
              </a:rPr>
              <a:t>However, it is the responsibility of all professionals to ensure that identifying information about the carers is not shared</a:t>
            </a:r>
            <a:endParaRPr lang="en-GB" sz="1600" dirty="0">
              <a:solidFill>
                <a:srgbClr val="747374"/>
              </a:solidFill>
              <a:latin typeface="+mn-lt"/>
            </a:endParaRPr>
          </a:p>
        </p:txBody>
      </p:sp>
      <p:sp>
        <p:nvSpPr>
          <p:cNvPr id="4506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977D677-1E5E-4D42-9881-270E487C38C2}" type="slidenum">
              <a:rPr lang="en-GB" altLang="en-US" sz="1200" smtClean="0">
                <a:solidFill>
                  <a:srgbClr val="898989"/>
                </a:solidFill>
                <a:latin typeface="Arial" charset="0"/>
              </a:rPr>
              <a:pPr>
                <a:spcBef>
                  <a:spcPct val="0"/>
                </a:spcBef>
                <a:buFontTx/>
                <a:buNone/>
              </a:pPr>
              <a:t>43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0668983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50813" y="908720"/>
            <a:ext cx="8723312" cy="558244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j-lt"/>
              </a:rPr>
              <a:t>Fostering </a:t>
            </a:r>
            <a:r>
              <a:rPr lang="en-GB" sz="3600" dirty="0" smtClean="0">
                <a:solidFill>
                  <a:srgbClr val="B70005"/>
                </a:solidFill>
                <a:latin typeface="+mj-lt"/>
              </a:rPr>
              <a:t>requirements</a:t>
            </a:r>
            <a:endParaRPr lang="en-GB" sz="1600" b="1" dirty="0">
              <a:latin typeface="+mj-lt"/>
            </a:endParaRPr>
          </a:p>
          <a:p>
            <a:pPr eaLnBrk="1" hangingPunct="1">
              <a:spcBef>
                <a:spcPct val="20000"/>
              </a:spcBef>
              <a:defRPr/>
            </a:pPr>
            <a:r>
              <a:rPr lang="en-GB" sz="2200" b="1" dirty="0">
                <a:latin typeface="+mj-lt"/>
              </a:rPr>
              <a:t>Assessment</a:t>
            </a:r>
            <a:endParaRPr lang="en-GB" sz="2200" b="1" dirty="0"/>
          </a:p>
          <a:p>
            <a:pPr marL="342900" indent="-342900" eaLnBrk="1" hangingPunct="1">
              <a:spcBef>
                <a:spcPct val="20000"/>
              </a:spcBef>
              <a:buFontTx/>
              <a:buChar char="•"/>
              <a:defRPr/>
            </a:pPr>
            <a:r>
              <a:rPr lang="en-GB" dirty="0">
                <a:solidFill>
                  <a:srgbClr val="747374"/>
                </a:solidFill>
                <a:latin typeface="+mj-lt"/>
              </a:rPr>
              <a:t>Carers should have access to early permanence </a:t>
            </a:r>
            <a:r>
              <a:rPr lang="en-GB" dirty="0" smtClean="0">
                <a:solidFill>
                  <a:srgbClr val="747374"/>
                </a:solidFill>
                <a:latin typeface="+mj-lt"/>
              </a:rPr>
              <a:t>training</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dirty="0">
                <a:solidFill>
                  <a:srgbClr val="747374"/>
                </a:solidFill>
                <a:latin typeface="+mj-lt"/>
              </a:rPr>
              <a:t>Carers should identify a back-up carer who would usually be police checked (DBS). This person can step in to care for the child if needed for an emergency or one-off appointments that carers need to attend</a:t>
            </a:r>
          </a:p>
          <a:p>
            <a:pPr>
              <a:defRPr/>
            </a:pPr>
            <a:endParaRPr lang="en-GB" sz="2400" dirty="0">
              <a:solidFill>
                <a:srgbClr val="4C4247"/>
              </a:solidFill>
            </a:endParaRPr>
          </a:p>
          <a:p>
            <a:pPr>
              <a:defRPr/>
            </a:pPr>
            <a:r>
              <a:rPr lang="en-GB" sz="2200" b="1" dirty="0">
                <a:latin typeface="+mj-lt"/>
              </a:rPr>
              <a:t>Post-approval – fostering regulation requirements</a:t>
            </a:r>
          </a:p>
          <a:p>
            <a:pPr marL="342900" lvl="1" indent="-342900" eaLnBrk="1" hangingPunct="1">
              <a:spcBef>
                <a:spcPct val="20000"/>
              </a:spcBef>
              <a:buFontTx/>
              <a:buChar char="•"/>
              <a:defRPr/>
            </a:pPr>
            <a:r>
              <a:rPr lang="en-GB" dirty="0">
                <a:solidFill>
                  <a:srgbClr val="747374"/>
                </a:solidFill>
                <a:latin typeface="+mn-lt"/>
              </a:rPr>
              <a:t>Foster carers will be invited to </a:t>
            </a:r>
            <a:r>
              <a:rPr lang="en-GB" dirty="0" smtClean="0">
                <a:solidFill>
                  <a:srgbClr val="747374"/>
                </a:solidFill>
                <a:latin typeface="+mn-lt"/>
              </a:rPr>
              <a:t>relevant support </a:t>
            </a:r>
            <a:r>
              <a:rPr lang="en-GB" dirty="0">
                <a:solidFill>
                  <a:srgbClr val="747374"/>
                </a:solidFill>
                <a:latin typeface="+mn-lt"/>
              </a:rPr>
              <a:t>groups and training sessions relevant to their </a:t>
            </a:r>
            <a:r>
              <a:rPr lang="en-GB" dirty="0" smtClean="0">
                <a:solidFill>
                  <a:srgbClr val="747374"/>
                </a:solidFill>
                <a:latin typeface="+mn-lt"/>
              </a:rPr>
              <a:t>role</a:t>
            </a:r>
          </a:p>
          <a:p>
            <a:pPr marL="342900" lvl="1" indent="-342900" eaLnBrk="1" hangingPunct="1">
              <a:spcBef>
                <a:spcPct val="20000"/>
              </a:spcBef>
              <a:buFontTx/>
              <a:buChar char="•"/>
              <a:defRPr/>
            </a:pPr>
            <a:endParaRPr lang="en-GB" sz="1000" dirty="0">
              <a:solidFill>
                <a:srgbClr val="747374"/>
              </a:solidFill>
              <a:latin typeface="+mn-lt"/>
            </a:endParaRPr>
          </a:p>
          <a:p>
            <a:pPr marL="342900" lvl="1" indent="-342900" eaLnBrk="1" hangingPunct="1">
              <a:spcBef>
                <a:spcPct val="20000"/>
              </a:spcBef>
              <a:buFontTx/>
              <a:buChar char="•"/>
              <a:defRPr/>
            </a:pPr>
            <a:r>
              <a:rPr lang="en-GB" dirty="0">
                <a:solidFill>
                  <a:srgbClr val="747374"/>
                </a:solidFill>
                <a:latin typeface="+mn-lt"/>
              </a:rPr>
              <a:t>Every </a:t>
            </a:r>
            <a:r>
              <a:rPr lang="en-GB" dirty="0" smtClean="0">
                <a:solidFill>
                  <a:srgbClr val="747374"/>
                </a:solidFill>
                <a:latin typeface="+mn-lt"/>
              </a:rPr>
              <a:t>year </a:t>
            </a:r>
            <a:r>
              <a:rPr lang="en-GB" dirty="0">
                <a:solidFill>
                  <a:srgbClr val="747374"/>
                </a:solidFill>
                <a:latin typeface="+mn-lt"/>
              </a:rPr>
              <a:t>the fostering agency will undertake an unannounced </a:t>
            </a:r>
            <a:r>
              <a:rPr lang="en-GB" dirty="0" smtClean="0">
                <a:solidFill>
                  <a:srgbClr val="747374"/>
                </a:solidFill>
                <a:latin typeface="+mn-lt"/>
              </a:rPr>
              <a:t>visit</a:t>
            </a:r>
          </a:p>
          <a:p>
            <a:pPr marL="342900" lvl="1" indent="-342900" eaLnBrk="1" hangingPunct="1">
              <a:spcBef>
                <a:spcPct val="20000"/>
              </a:spcBef>
              <a:buFontTx/>
              <a:buChar char="•"/>
              <a:defRPr/>
            </a:pPr>
            <a:endParaRPr lang="en-GB" sz="1000" dirty="0">
              <a:solidFill>
                <a:srgbClr val="747374"/>
              </a:solidFill>
              <a:latin typeface="+mn-lt"/>
            </a:endParaRPr>
          </a:p>
          <a:p>
            <a:pPr marL="342900" lvl="1" indent="-342900" eaLnBrk="1" hangingPunct="1">
              <a:spcBef>
                <a:spcPct val="20000"/>
              </a:spcBef>
              <a:buFontTx/>
              <a:buChar char="•"/>
              <a:defRPr/>
            </a:pPr>
            <a:r>
              <a:rPr lang="en-GB" dirty="0">
                <a:solidFill>
                  <a:srgbClr val="747374"/>
                </a:solidFill>
                <a:latin typeface="+mn-lt"/>
              </a:rPr>
              <a:t>Carers are placed on the agency’s foster carer register – if they remain on the register for 12 months there </a:t>
            </a:r>
            <a:r>
              <a:rPr lang="en-GB" dirty="0" smtClean="0">
                <a:solidFill>
                  <a:srgbClr val="747374"/>
                </a:solidFill>
                <a:latin typeface="+mn-lt"/>
              </a:rPr>
              <a:t>will </a:t>
            </a:r>
            <a:r>
              <a:rPr lang="en-GB" dirty="0">
                <a:solidFill>
                  <a:srgbClr val="747374"/>
                </a:solidFill>
                <a:latin typeface="+mn-lt"/>
              </a:rPr>
              <a:t>be a review of their fostering approval</a:t>
            </a:r>
          </a:p>
          <a:p>
            <a:pPr marL="0" lvl="1" eaLnBrk="1" hangingPunct="1">
              <a:spcBef>
                <a:spcPct val="20000"/>
              </a:spcBef>
              <a:defRPr/>
            </a:pPr>
            <a:endParaRPr lang="en-GB" sz="2200" dirty="0">
              <a:latin typeface="+mn-lt"/>
            </a:endParaRPr>
          </a:p>
        </p:txBody>
      </p:sp>
      <p:sp>
        <p:nvSpPr>
          <p:cNvPr id="4608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EF44260-2E09-46EA-99FB-1F95D70356A5}" type="slidenum">
              <a:rPr lang="en-GB" altLang="en-US" sz="1200" smtClean="0">
                <a:solidFill>
                  <a:srgbClr val="898989"/>
                </a:solidFill>
                <a:latin typeface="Arial" charset="0"/>
              </a:rPr>
              <a:pPr>
                <a:spcBef>
                  <a:spcPct val="0"/>
                </a:spcBef>
                <a:buFontTx/>
                <a:buNone/>
              </a:pPr>
              <a:t>44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3813286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spect="1" noChangeArrowheads="1"/>
          </p:cNvSpPr>
          <p:nvPr/>
        </p:nvSpPr>
        <p:spPr bwMode="auto">
          <a:xfrm>
            <a:off x="150813" y="150813"/>
            <a:ext cx="876776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GB" altLang="en-US" sz="3600">
              <a:solidFill>
                <a:srgbClr val="B70005"/>
              </a:solidFill>
              <a:latin typeface="Arial" charset="0"/>
            </a:endParaRPr>
          </a:p>
          <a:p>
            <a:pPr>
              <a:spcBef>
                <a:spcPct val="0"/>
              </a:spcBef>
              <a:buFontTx/>
              <a:buNone/>
            </a:pPr>
            <a:endParaRPr lang="en-GB" altLang="en-US" sz="3600">
              <a:solidFill>
                <a:srgbClr val="B70005"/>
              </a:solidFill>
              <a:latin typeface="Arial" charset="0"/>
            </a:endParaRPr>
          </a:p>
          <a:p>
            <a:pPr>
              <a:spcBef>
                <a:spcPct val="0"/>
              </a:spcBef>
              <a:buFontTx/>
              <a:buNone/>
            </a:pPr>
            <a:endParaRPr lang="en-US" altLang="en-US" sz="2000">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GB" altLang="en-US" sz="2400">
              <a:solidFill>
                <a:schemeClr val="accent2"/>
              </a:solidFill>
              <a:latin typeface="Arial" charset="0"/>
            </a:endParaRPr>
          </a:p>
        </p:txBody>
      </p:sp>
      <p:sp>
        <p:nvSpPr>
          <p:cNvPr id="47108" name="Title 1"/>
          <p:cNvSpPr>
            <a:spLocks noGrp="1"/>
          </p:cNvSpPr>
          <p:nvPr>
            <p:ph type="ctrTitle"/>
          </p:nvPr>
        </p:nvSpPr>
        <p:spPr/>
        <p:txBody>
          <a:bodyPr/>
          <a:lstStyle/>
          <a:p>
            <a:r>
              <a:rPr lang="en-GB" altLang="en-US" dirty="0" smtClean="0">
                <a:solidFill>
                  <a:srgbClr val="B70005"/>
                </a:solidFill>
                <a:latin typeface="Arial" charset="0"/>
              </a:rPr>
              <a:t>Session 3</a:t>
            </a:r>
            <a:br>
              <a:rPr lang="en-GB" altLang="en-US" dirty="0" smtClean="0">
                <a:solidFill>
                  <a:srgbClr val="B70005"/>
                </a:solidFill>
                <a:latin typeface="Arial" charset="0"/>
              </a:rPr>
            </a:br>
            <a:r>
              <a:rPr lang="en-GB" altLang="en-US" dirty="0" smtClean="0">
                <a:solidFill>
                  <a:srgbClr val="B70005"/>
                </a:solidFill>
                <a:latin typeface="Arial" charset="0"/>
              </a:rPr>
              <a:t/>
            </a:r>
            <a:br>
              <a:rPr lang="en-GB" altLang="en-US" dirty="0" smtClean="0">
                <a:solidFill>
                  <a:srgbClr val="B70005"/>
                </a:solidFill>
                <a:latin typeface="Arial" charset="0"/>
              </a:rPr>
            </a:br>
            <a:r>
              <a:rPr lang="en-GB" altLang="en-US" dirty="0" smtClean="0">
                <a:solidFill>
                  <a:srgbClr val="B70005"/>
                </a:solidFill>
                <a:latin typeface="Arial" charset="0"/>
              </a:rPr>
              <a:t>Attachment issues for early permanence carers</a:t>
            </a:r>
            <a:r>
              <a:rPr lang="en-GB" altLang="en-US" sz="4800" dirty="0" smtClean="0">
                <a:solidFill>
                  <a:srgbClr val="B70005"/>
                </a:solidFill>
                <a:latin typeface="Arial" charset="0"/>
              </a:rPr>
              <a:t/>
            </a:r>
            <a:br>
              <a:rPr lang="en-GB" altLang="en-US" sz="4800" dirty="0" smtClean="0">
                <a:solidFill>
                  <a:srgbClr val="B70005"/>
                </a:solidFill>
                <a:latin typeface="Arial" charset="0"/>
              </a:rPr>
            </a:br>
            <a:endParaRPr lang="en-GB" altLang="en-US" dirty="0" smtClean="0"/>
          </a:p>
        </p:txBody>
      </p:sp>
      <p:sp>
        <p:nvSpPr>
          <p:cNvPr id="4710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F1B91A7-0B07-4F8E-9689-1E447710E480}" type="slidenum">
              <a:rPr lang="en-GB" altLang="en-US" sz="1200" smtClean="0">
                <a:solidFill>
                  <a:srgbClr val="898989"/>
                </a:solidFill>
                <a:latin typeface="Arial" charset="0"/>
              </a:rPr>
              <a:pPr>
                <a:spcBef>
                  <a:spcPct val="0"/>
                </a:spcBef>
                <a:buFontTx/>
                <a:buNone/>
              </a:pPr>
              <a:t>45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7347139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spect="1" noChangeArrowheads="1"/>
          </p:cNvSpPr>
          <p:nvPr/>
        </p:nvSpPr>
        <p:spPr bwMode="auto">
          <a:xfrm>
            <a:off x="144597" y="1268760"/>
            <a:ext cx="8767762" cy="414228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3600" dirty="0">
                <a:solidFill>
                  <a:srgbClr val="B70005"/>
                </a:solidFill>
                <a:latin typeface="Arial" charset="0"/>
              </a:rPr>
              <a:t>Still face experiment </a:t>
            </a:r>
          </a:p>
          <a:p>
            <a:pPr>
              <a:spcBef>
                <a:spcPct val="0"/>
              </a:spcBef>
              <a:buFontTx/>
              <a:buNone/>
            </a:pPr>
            <a:endParaRPr lang="en-US" altLang="en-US" sz="2000" dirty="0">
              <a:solidFill>
                <a:srgbClr val="4C4247"/>
              </a:solidFill>
              <a:latin typeface="Arial" charset="0"/>
            </a:endParaRPr>
          </a:p>
          <a:p>
            <a:pPr>
              <a:spcBef>
                <a:spcPct val="0"/>
              </a:spcBef>
              <a:buFontTx/>
              <a:buNone/>
            </a:pPr>
            <a:endParaRPr lang="en-US" altLang="en-US" sz="2000" dirty="0">
              <a:solidFill>
                <a:srgbClr val="4C4247"/>
              </a:solidFill>
              <a:latin typeface="Arial" charset="0"/>
            </a:endParaRPr>
          </a:p>
          <a:p>
            <a:pPr>
              <a:spcBef>
                <a:spcPct val="0"/>
              </a:spcBef>
              <a:buFontTx/>
              <a:buNone/>
            </a:pPr>
            <a:endParaRPr lang="en-US" altLang="en-US" sz="2000" dirty="0">
              <a:solidFill>
                <a:srgbClr val="4C4247"/>
              </a:solidFill>
              <a:latin typeface="Arial" charset="0"/>
            </a:endParaRPr>
          </a:p>
          <a:p>
            <a:pPr>
              <a:spcBef>
                <a:spcPct val="0"/>
              </a:spcBef>
              <a:buFontTx/>
              <a:buNone/>
            </a:pPr>
            <a:r>
              <a:rPr lang="en-US" altLang="en-US" sz="2000" dirty="0">
                <a:solidFill>
                  <a:srgbClr val="4C4247"/>
                </a:solidFill>
                <a:latin typeface="Arial" charset="0"/>
                <a:hlinkClick r:id="rId3"/>
              </a:rPr>
              <a:t>https://www.youtube.com/watch?v=apzXGEbZht0</a:t>
            </a:r>
            <a:endParaRPr lang="en-US" altLang="en-US" sz="2000" dirty="0">
              <a:solidFill>
                <a:srgbClr val="4C4247"/>
              </a:solidFill>
              <a:latin typeface="Arial" charset="0"/>
            </a:endParaRPr>
          </a:p>
          <a:p>
            <a:pPr>
              <a:spcBef>
                <a:spcPct val="0"/>
              </a:spcBef>
              <a:buFontTx/>
              <a:buNone/>
            </a:pPr>
            <a:endParaRPr lang="en-US" altLang="en-US" sz="2000" dirty="0">
              <a:solidFill>
                <a:srgbClr val="4C4247"/>
              </a:solidFill>
              <a:latin typeface="Arial" charset="0"/>
            </a:endParaRPr>
          </a:p>
          <a:p>
            <a:pPr>
              <a:spcBef>
                <a:spcPct val="0"/>
              </a:spcBef>
              <a:buFontTx/>
              <a:buNone/>
            </a:pPr>
            <a:endParaRPr lang="en-GB" altLang="en-US" sz="2400" dirty="0">
              <a:solidFill>
                <a:schemeClr val="accent2"/>
              </a:solidFill>
              <a:latin typeface="Arial" charset="0"/>
            </a:endParaRPr>
          </a:p>
        </p:txBody>
      </p:sp>
      <p:sp>
        <p:nvSpPr>
          <p:cNvPr id="4813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EB50958-50C3-4973-84B4-777B330FCE58}" type="slidenum">
              <a:rPr lang="en-GB" altLang="en-US" sz="1200" smtClean="0">
                <a:solidFill>
                  <a:srgbClr val="898989"/>
                </a:solidFill>
                <a:latin typeface="Arial" charset="0"/>
              </a:rPr>
              <a:pPr>
                <a:spcBef>
                  <a:spcPct val="0"/>
                </a:spcBef>
                <a:buFontTx/>
                <a:buNone/>
              </a:pPr>
              <a:t>46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074288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1000389"/>
            <a:ext cx="8723312" cy="559696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What is attachment? </a:t>
            </a:r>
            <a:endParaRPr lang="en-GB" sz="800" b="1" dirty="0">
              <a:solidFill>
                <a:srgbClr val="4C4247"/>
              </a:solidFill>
            </a:endParaRPr>
          </a:p>
          <a:p>
            <a:pPr marL="342900" lvl="1" indent="-342900" eaLnBrk="1" hangingPunct="1">
              <a:spcBef>
                <a:spcPct val="20000"/>
              </a:spcBef>
              <a:buFontTx/>
              <a:buChar char="•"/>
              <a:defRPr/>
            </a:pPr>
            <a:r>
              <a:rPr lang="en-GB" sz="1600" dirty="0">
                <a:solidFill>
                  <a:srgbClr val="747374"/>
                </a:solidFill>
              </a:rPr>
              <a:t>Attachment is the intense emotional bond that develops from a baby/child to the parent or </a:t>
            </a:r>
            <a:r>
              <a:rPr lang="en-GB" sz="1600" dirty="0" smtClean="0">
                <a:solidFill>
                  <a:srgbClr val="747374"/>
                </a:solidFill>
              </a:rPr>
              <a:t>caregiver</a:t>
            </a:r>
          </a:p>
          <a:p>
            <a:pPr marL="0" lvl="1" eaLnBrk="1" hangingPunct="1">
              <a:spcBef>
                <a:spcPct val="20000"/>
              </a:spcBef>
              <a:defRPr/>
            </a:pPr>
            <a:endParaRPr lang="en-GB" sz="1000" dirty="0">
              <a:solidFill>
                <a:srgbClr val="747374"/>
              </a:solidFill>
            </a:endParaRPr>
          </a:p>
          <a:p>
            <a:pPr marL="342900" lvl="1" indent="-342900" eaLnBrk="1" hangingPunct="1">
              <a:spcBef>
                <a:spcPct val="20000"/>
              </a:spcBef>
              <a:buFontTx/>
              <a:buChar char="•"/>
              <a:defRPr/>
            </a:pPr>
            <a:r>
              <a:rPr lang="en-GB" sz="1600" dirty="0">
                <a:solidFill>
                  <a:srgbClr val="747374"/>
                </a:solidFill>
              </a:rPr>
              <a:t>A baby’s instinct to form an attachment to their carer is based on the </a:t>
            </a:r>
            <a:r>
              <a:rPr lang="en-GB" sz="1600" dirty="0" smtClean="0">
                <a:solidFill>
                  <a:srgbClr val="747374"/>
                </a:solidFill>
              </a:rPr>
              <a:t>biological drive </a:t>
            </a:r>
            <a:r>
              <a:rPr lang="en-GB" sz="1600" dirty="0">
                <a:solidFill>
                  <a:srgbClr val="747374"/>
                </a:solidFill>
              </a:rPr>
              <a:t>for protection and </a:t>
            </a:r>
            <a:r>
              <a:rPr lang="en-GB" sz="1600" dirty="0" smtClean="0">
                <a:solidFill>
                  <a:srgbClr val="747374"/>
                </a:solidFill>
              </a:rPr>
              <a:t>security</a:t>
            </a:r>
          </a:p>
          <a:p>
            <a:pPr marL="0" lvl="1" eaLnBrk="1" hangingPunct="1">
              <a:spcBef>
                <a:spcPct val="20000"/>
              </a:spcBef>
              <a:defRPr/>
            </a:pPr>
            <a:endParaRPr lang="en-GB" sz="1000" dirty="0">
              <a:solidFill>
                <a:srgbClr val="747374"/>
              </a:solidFill>
            </a:endParaRPr>
          </a:p>
          <a:p>
            <a:pPr marL="342900" lvl="1" indent="-342900" eaLnBrk="1" hangingPunct="1">
              <a:spcBef>
                <a:spcPct val="20000"/>
              </a:spcBef>
              <a:buFontTx/>
              <a:buChar char="•"/>
              <a:defRPr/>
            </a:pPr>
            <a:r>
              <a:rPr lang="en-GB" sz="1600" dirty="0">
                <a:solidFill>
                  <a:srgbClr val="747374"/>
                </a:solidFill>
              </a:rPr>
              <a:t>Attachment is not about </a:t>
            </a:r>
            <a:r>
              <a:rPr lang="en-GB" sz="1600" dirty="0" smtClean="0">
                <a:solidFill>
                  <a:srgbClr val="747374"/>
                </a:solidFill>
              </a:rPr>
              <a:t>love</a:t>
            </a:r>
            <a:r>
              <a:rPr lang="en-GB" sz="1600" dirty="0">
                <a:solidFill>
                  <a:srgbClr val="747374"/>
                </a:solidFill>
              </a:rPr>
              <a:t>; a child will form an attachment regardless of the nature of the care </a:t>
            </a:r>
            <a:r>
              <a:rPr lang="en-GB" sz="1600" dirty="0" smtClean="0">
                <a:solidFill>
                  <a:srgbClr val="747374"/>
                </a:solidFill>
              </a:rPr>
              <a:t>provided. Attachments may be secure or insecure</a:t>
            </a:r>
          </a:p>
          <a:p>
            <a:pPr marL="0" lvl="1" eaLnBrk="1" hangingPunct="1">
              <a:spcBef>
                <a:spcPct val="20000"/>
              </a:spcBef>
              <a:defRPr/>
            </a:pPr>
            <a:endParaRPr lang="en-GB" sz="1000" dirty="0" smtClean="0">
              <a:solidFill>
                <a:srgbClr val="747374"/>
              </a:solidFill>
            </a:endParaRPr>
          </a:p>
          <a:p>
            <a:pPr marL="342900" lvl="1" indent="-342900" eaLnBrk="1" hangingPunct="1">
              <a:spcBef>
                <a:spcPct val="20000"/>
              </a:spcBef>
              <a:buFontTx/>
              <a:buChar char="•"/>
              <a:defRPr/>
            </a:pPr>
            <a:r>
              <a:rPr lang="en-GB" sz="1600" dirty="0" smtClean="0">
                <a:solidFill>
                  <a:srgbClr val="747374"/>
                </a:solidFill>
              </a:rPr>
              <a:t>Secure attachments are developed when caregivers are responsive to the child’s needs</a:t>
            </a:r>
          </a:p>
          <a:p>
            <a:pPr marL="0" lvl="1" eaLnBrk="1" hangingPunct="1">
              <a:spcBef>
                <a:spcPct val="20000"/>
              </a:spcBef>
              <a:defRPr/>
            </a:pPr>
            <a:endParaRPr lang="en-GB" sz="1000" dirty="0" smtClean="0">
              <a:solidFill>
                <a:srgbClr val="747374"/>
              </a:solidFill>
            </a:endParaRPr>
          </a:p>
          <a:p>
            <a:pPr marL="342900" lvl="1" indent="-342900" eaLnBrk="1" hangingPunct="1">
              <a:spcBef>
                <a:spcPct val="20000"/>
              </a:spcBef>
              <a:buFontTx/>
              <a:buChar char="•"/>
              <a:defRPr/>
            </a:pPr>
            <a:r>
              <a:rPr lang="en-GB" sz="1600" dirty="0" smtClean="0">
                <a:solidFill>
                  <a:srgbClr val="747374"/>
                </a:solidFill>
              </a:rPr>
              <a:t>Insecure or disorganised attachments are formed when parents are not reliably responsive to the child’s needs or are frightening</a:t>
            </a:r>
          </a:p>
          <a:p>
            <a:pPr marL="0" lvl="1" eaLnBrk="1" hangingPunct="1">
              <a:spcBef>
                <a:spcPct val="20000"/>
              </a:spcBef>
              <a:defRPr/>
            </a:pPr>
            <a:endParaRPr lang="en-GB" sz="1000" dirty="0">
              <a:solidFill>
                <a:srgbClr val="747374"/>
              </a:solidFill>
            </a:endParaRPr>
          </a:p>
          <a:p>
            <a:pPr marL="342900" lvl="1" indent="-342900" eaLnBrk="1" hangingPunct="1">
              <a:spcBef>
                <a:spcPct val="20000"/>
              </a:spcBef>
              <a:buFontTx/>
              <a:buChar char="•"/>
              <a:defRPr/>
            </a:pPr>
            <a:r>
              <a:rPr lang="en-GB" sz="1600" dirty="0">
                <a:solidFill>
                  <a:srgbClr val="747374"/>
                </a:solidFill>
              </a:rPr>
              <a:t>The first two years of a child’s life are a period of intensive attachment formation and development of expectations about how adults will respond to the child’s </a:t>
            </a:r>
            <a:r>
              <a:rPr lang="en-GB" sz="1600" dirty="0" smtClean="0">
                <a:solidFill>
                  <a:srgbClr val="747374"/>
                </a:solidFill>
              </a:rPr>
              <a:t>needs</a:t>
            </a:r>
          </a:p>
          <a:p>
            <a:pPr marL="0" lvl="1" eaLnBrk="1" hangingPunct="1">
              <a:spcBef>
                <a:spcPct val="20000"/>
              </a:spcBef>
              <a:defRPr/>
            </a:pPr>
            <a:endParaRPr lang="en-GB" sz="1000" dirty="0">
              <a:solidFill>
                <a:srgbClr val="747374"/>
              </a:solidFill>
            </a:endParaRPr>
          </a:p>
          <a:p>
            <a:pPr marL="342900" lvl="1" indent="-342900" eaLnBrk="1" hangingPunct="1">
              <a:spcBef>
                <a:spcPct val="20000"/>
              </a:spcBef>
              <a:buFontTx/>
              <a:buChar char="•"/>
              <a:defRPr/>
            </a:pPr>
            <a:r>
              <a:rPr lang="en-GB" sz="1600" dirty="0">
                <a:solidFill>
                  <a:srgbClr val="747374"/>
                </a:solidFill>
              </a:rPr>
              <a:t>Children often develop secondary </a:t>
            </a:r>
            <a:r>
              <a:rPr lang="en-GB" sz="1600" dirty="0" smtClean="0">
                <a:solidFill>
                  <a:srgbClr val="747374"/>
                </a:solidFill>
              </a:rPr>
              <a:t>attachments to other close family members</a:t>
            </a:r>
          </a:p>
          <a:p>
            <a:pPr marL="0" lvl="1" eaLnBrk="1" hangingPunct="1">
              <a:spcBef>
                <a:spcPct val="20000"/>
              </a:spcBef>
              <a:defRPr/>
            </a:pPr>
            <a:endParaRPr lang="en-GB" sz="1000" dirty="0" smtClean="0">
              <a:solidFill>
                <a:srgbClr val="747374"/>
              </a:solidFill>
            </a:endParaRPr>
          </a:p>
          <a:p>
            <a:pPr marL="342900" lvl="1" indent="-342900" eaLnBrk="1" hangingPunct="1">
              <a:spcBef>
                <a:spcPct val="20000"/>
              </a:spcBef>
              <a:buFontTx/>
              <a:buChar char="•"/>
              <a:defRPr/>
            </a:pPr>
            <a:r>
              <a:rPr lang="en-GB" sz="1600" dirty="0" smtClean="0">
                <a:solidFill>
                  <a:srgbClr val="747374"/>
                </a:solidFill>
                <a:latin typeface="+mn-lt"/>
              </a:rPr>
              <a:t>Children in care generally have disorganised or insecure attachments and have internalised images of parents being unavailable or potentially frightened</a:t>
            </a:r>
            <a:endParaRPr lang="en-GB" sz="1600" dirty="0">
              <a:solidFill>
                <a:srgbClr val="747374"/>
              </a:solidFill>
              <a:latin typeface="+mn-lt"/>
            </a:endParaRPr>
          </a:p>
          <a:p>
            <a:pPr marL="342900" lvl="1" indent="-342900" eaLnBrk="1" hangingPunct="1">
              <a:spcBef>
                <a:spcPct val="20000"/>
              </a:spcBef>
              <a:buFontTx/>
              <a:buChar char="•"/>
              <a:defRPr/>
            </a:pPr>
            <a:endParaRPr lang="en-GB" sz="2400" dirty="0">
              <a:latin typeface="+mn-lt"/>
            </a:endParaRP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4915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10A4B89-3C1D-4781-8705-354BF60F23FF}" type="slidenum">
              <a:rPr lang="en-GB" altLang="en-US" sz="1200" smtClean="0">
                <a:solidFill>
                  <a:srgbClr val="898989"/>
                </a:solidFill>
                <a:latin typeface="Arial" charset="0"/>
              </a:rPr>
              <a:pPr>
                <a:spcBef>
                  <a:spcPct val="0"/>
                </a:spcBef>
                <a:buFontTx/>
                <a:buNone/>
              </a:pPr>
              <a:t>47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7535299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50813" y="980728"/>
            <a:ext cx="8723312" cy="522240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Bonding</a:t>
            </a:r>
          </a:p>
          <a:p>
            <a:pPr>
              <a:defRPr/>
            </a:pPr>
            <a:endParaRPr lang="en-GB" sz="1000" dirty="0">
              <a:solidFill>
                <a:srgbClr val="B70005"/>
              </a:solidFill>
            </a:endParaRPr>
          </a:p>
          <a:p>
            <a:pPr marL="342900" indent="-342900" eaLnBrk="1" hangingPunct="1">
              <a:spcBef>
                <a:spcPct val="20000"/>
              </a:spcBef>
              <a:buFontTx/>
              <a:buChar char="•"/>
              <a:defRPr/>
            </a:pPr>
            <a:r>
              <a:rPr lang="en-GB" sz="2000" dirty="0">
                <a:solidFill>
                  <a:srgbClr val="747374"/>
                </a:solidFill>
              </a:rPr>
              <a:t>Parents and main carers develop a bond with the baby or </a:t>
            </a:r>
            <a:r>
              <a:rPr lang="en-GB" sz="2000" dirty="0" smtClean="0">
                <a:solidFill>
                  <a:srgbClr val="747374"/>
                </a:solidFill>
              </a:rPr>
              <a:t>child, recognising her voice and her smell</a:t>
            </a:r>
            <a:endParaRPr lang="en-GB" sz="2000" dirty="0">
              <a:solidFill>
                <a:srgbClr val="747374"/>
              </a:solidFill>
            </a:endParaRPr>
          </a:p>
          <a:p>
            <a:pPr marL="342900" indent="-342900" eaLnBrk="1" hangingPunct="1">
              <a:spcBef>
                <a:spcPct val="20000"/>
              </a:spcBef>
              <a:buFontTx/>
              <a:buChar char="•"/>
              <a:defRPr/>
            </a:pPr>
            <a:endParaRPr lang="en-GB" sz="1200" dirty="0">
              <a:solidFill>
                <a:srgbClr val="747374"/>
              </a:solidFill>
            </a:endParaRPr>
          </a:p>
          <a:p>
            <a:pPr marL="342900" indent="-342900" eaLnBrk="1" hangingPunct="1">
              <a:spcBef>
                <a:spcPct val="20000"/>
              </a:spcBef>
              <a:buFontTx/>
              <a:buChar char="•"/>
              <a:defRPr/>
            </a:pPr>
            <a:r>
              <a:rPr lang="en-GB" sz="2000" dirty="0">
                <a:solidFill>
                  <a:srgbClr val="747374"/>
                </a:solidFill>
              </a:rPr>
              <a:t>In a birth family, the mother will have started to bond with the baby before birth. The baby will have sensory familiarity with the </a:t>
            </a:r>
            <a:r>
              <a:rPr lang="en-GB" sz="2000" dirty="0" smtClean="0">
                <a:solidFill>
                  <a:srgbClr val="747374"/>
                </a:solidFill>
              </a:rPr>
              <a:t>birth mother</a:t>
            </a:r>
          </a:p>
          <a:p>
            <a:pPr eaLnBrk="1" hangingPunct="1">
              <a:spcBef>
                <a:spcPct val="20000"/>
              </a:spcBef>
              <a:defRPr/>
            </a:pPr>
            <a:endParaRPr lang="en-GB" sz="1200" dirty="0" smtClean="0">
              <a:solidFill>
                <a:srgbClr val="747374"/>
              </a:solidFill>
            </a:endParaRPr>
          </a:p>
          <a:p>
            <a:pPr marL="342900" indent="-342900" eaLnBrk="1" hangingPunct="1">
              <a:spcBef>
                <a:spcPct val="20000"/>
              </a:spcBef>
              <a:buFontTx/>
              <a:buChar char="•"/>
              <a:defRPr/>
            </a:pPr>
            <a:r>
              <a:rPr lang="en-GB" sz="2000" dirty="0" smtClean="0">
                <a:solidFill>
                  <a:srgbClr val="747374"/>
                </a:solidFill>
              </a:rPr>
              <a:t>A baby from a troubled background may be born already sensitive to raised voices</a:t>
            </a:r>
            <a:endParaRPr lang="en-GB" sz="2000" dirty="0">
              <a:solidFill>
                <a:srgbClr val="747374"/>
              </a:solidFill>
            </a:endParaRPr>
          </a:p>
          <a:p>
            <a:pPr marL="342900" indent="-342900" eaLnBrk="1" hangingPunct="1">
              <a:spcBef>
                <a:spcPct val="20000"/>
              </a:spcBef>
              <a:buFontTx/>
              <a:buChar char="•"/>
              <a:defRPr/>
            </a:pPr>
            <a:endParaRPr lang="en-GB" sz="1200" dirty="0">
              <a:solidFill>
                <a:srgbClr val="747374"/>
              </a:solidFill>
            </a:endParaRPr>
          </a:p>
          <a:p>
            <a:pPr marL="342900" indent="-342900" eaLnBrk="1" hangingPunct="1">
              <a:spcBef>
                <a:spcPct val="20000"/>
              </a:spcBef>
              <a:buFontTx/>
              <a:buChar char="•"/>
              <a:defRPr/>
            </a:pPr>
            <a:r>
              <a:rPr lang="en-GB" sz="2000" dirty="0" smtClean="0">
                <a:solidFill>
                  <a:srgbClr val="747374"/>
                </a:solidFill>
              </a:rPr>
              <a:t>Where </a:t>
            </a:r>
            <a:r>
              <a:rPr lang="en-GB" sz="2000" dirty="0">
                <a:solidFill>
                  <a:srgbClr val="747374"/>
                </a:solidFill>
              </a:rPr>
              <a:t>a baby is placed in foster care, the separation is likely to be distressing for the mother</a:t>
            </a:r>
          </a:p>
          <a:p>
            <a:pPr marL="342900" indent="-342900" eaLnBrk="1" hangingPunct="1">
              <a:spcBef>
                <a:spcPct val="20000"/>
              </a:spcBef>
              <a:buFontTx/>
              <a:buChar char="•"/>
              <a:defRPr/>
            </a:pPr>
            <a:endParaRPr lang="en-GB" sz="1200" dirty="0">
              <a:solidFill>
                <a:srgbClr val="747374"/>
              </a:solidFill>
            </a:endParaRPr>
          </a:p>
          <a:p>
            <a:pPr marL="342900" indent="-342900" eaLnBrk="1" hangingPunct="1">
              <a:spcBef>
                <a:spcPct val="20000"/>
              </a:spcBef>
              <a:buFont typeface="Arial" pitchFamily="34" charset="0"/>
              <a:buChar char="•"/>
              <a:defRPr/>
            </a:pPr>
            <a:r>
              <a:rPr lang="en-GB" sz="2000" dirty="0">
                <a:solidFill>
                  <a:srgbClr val="747374"/>
                </a:solidFill>
              </a:rPr>
              <a:t>Carers will have had limited time and opportunity to begin bonding before the baby is placed with </a:t>
            </a:r>
            <a:r>
              <a:rPr lang="en-GB" sz="2000" dirty="0" smtClean="0">
                <a:solidFill>
                  <a:srgbClr val="747374"/>
                </a:solidFill>
              </a:rPr>
              <a:t>them and the baby may not easily learn to trust and respond positively to the carer</a:t>
            </a:r>
            <a:endParaRPr lang="en-GB" sz="2000" dirty="0">
              <a:solidFill>
                <a:srgbClr val="747374"/>
              </a:solidFill>
            </a:endParaRPr>
          </a:p>
        </p:txBody>
      </p:sp>
      <p:sp>
        <p:nvSpPr>
          <p:cNvPr id="5018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DD4DF70-F7F1-4081-A575-E8699A10AF80}" type="slidenum">
              <a:rPr lang="en-GB" altLang="en-US" sz="1200" smtClean="0">
                <a:solidFill>
                  <a:srgbClr val="898989"/>
                </a:solidFill>
                <a:latin typeface="Arial" charset="0"/>
              </a:rPr>
              <a:pPr>
                <a:spcBef>
                  <a:spcPct val="0"/>
                </a:spcBef>
                <a:buFontTx/>
                <a:buNone/>
              </a:pPr>
              <a:t>48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5786499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0813" y="980728"/>
            <a:ext cx="8723312" cy="5256584"/>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How does attachment develop?</a:t>
            </a:r>
            <a:endParaRPr lang="en-GB" sz="2800" dirty="0">
              <a:solidFill>
                <a:srgbClr val="4C4247"/>
              </a:solidFill>
            </a:endParaRPr>
          </a:p>
          <a:p>
            <a:pPr>
              <a:defRPr/>
            </a:pPr>
            <a:endParaRPr lang="en-GB" sz="1000" dirty="0">
              <a:solidFill>
                <a:srgbClr val="4C4247"/>
              </a:solidFill>
            </a:endParaRPr>
          </a:p>
          <a:p>
            <a:pPr marL="342900" indent="-342900" eaLnBrk="1" hangingPunct="1">
              <a:spcBef>
                <a:spcPct val="20000"/>
              </a:spcBef>
              <a:buFontTx/>
              <a:buChar char="•"/>
              <a:defRPr/>
            </a:pPr>
            <a:r>
              <a:rPr lang="en-GB" sz="2000" dirty="0">
                <a:solidFill>
                  <a:srgbClr val="747374"/>
                </a:solidFill>
              </a:rPr>
              <a:t>From their earliest weeks, babies behave in ways that attract and respond to their caregivers, e.g. </a:t>
            </a:r>
            <a:r>
              <a:rPr lang="en-GB" sz="2000" dirty="0" smtClean="0">
                <a:solidFill>
                  <a:srgbClr val="747374"/>
                </a:solidFill>
              </a:rPr>
              <a:t>smiling</a:t>
            </a:r>
          </a:p>
          <a:p>
            <a:pPr eaLnBrk="1" hangingPunct="1">
              <a:spcBef>
                <a:spcPct val="20000"/>
              </a:spcBef>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From as early as eight weeks, babies begin to discriminate between familiar and unfamiliar adults and to become particularly responsive to the main </a:t>
            </a:r>
            <a:r>
              <a:rPr lang="en-GB" sz="2000" dirty="0" smtClean="0">
                <a:solidFill>
                  <a:srgbClr val="747374"/>
                </a:solidFill>
              </a:rPr>
              <a:t>caregiver</a:t>
            </a:r>
          </a:p>
          <a:p>
            <a:pPr eaLnBrk="1" hangingPunct="1">
              <a:spcBef>
                <a:spcPct val="20000"/>
              </a:spcBef>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As the baby becomes mobile, she can use the carer as a base from which to explore, and as a secure haven if distressed or </a:t>
            </a:r>
            <a:r>
              <a:rPr lang="en-GB" sz="2000" dirty="0" smtClean="0">
                <a:solidFill>
                  <a:srgbClr val="747374"/>
                </a:solidFill>
              </a:rPr>
              <a:t>alarmed</a:t>
            </a:r>
          </a:p>
          <a:p>
            <a:pPr eaLnBrk="1" hangingPunct="1">
              <a:spcBef>
                <a:spcPct val="20000"/>
              </a:spcBef>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By this stage, a baby has a highly developed ability to discriminate between adults and has learned what </a:t>
            </a:r>
            <a:r>
              <a:rPr lang="en-GB" sz="2000" dirty="0" smtClean="0">
                <a:solidFill>
                  <a:srgbClr val="747374"/>
                </a:solidFill>
              </a:rPr>
              <a:t>(and whether) the adult can be relied on to provides security and to meet his/her needs</a:t>
            </a:r>
            <a:endParaRPr lang="en-GB" sz="2000" dirty="0">
              <a:solidFill>
                <a:srgbClr val="747374"/>
              </a:solidFill>
            </a:endParaRPr>
          </a:p>
          <a:p>
            <a:pPr marL="342900" indent="-342900" eaLnBrk="1" hangingPunct="1">
              <a:spcBef>
                <a:spcPct val="20000"/>
              </a:spcBef>
              <a:buFontTx/>
              <a:buChar char="•"/>
              <a:defRPr/>
            </a:pPr>
            <a:endParaRPr lang="en-GB" sz="2400" dirty="0"/>
          </a:p>
        </p:txBody>
      </p:sp>
      <p:sp>
        <p:nvSpPr>
          <p:cNvPr id="5120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6D22CB9-3241-4C3C-B469-619DB8B0B474}" type="slidenum">
              <a:rPr lang="en-GB" altLang="en-US" sz="1200" smtClean="0">
                <a:solidFill>
                  <a:srgbClr val="898989"/>
                </a:solidFill>
                <a:latin typeface="Arial" charset="0"/>
              </a:rPr>
              <a:pPr>
                <a:spcBef>
                  <a:spcPct val="0"/>
                </a:spcBef>
                <a:buFontTx/>
                <a:buNone/>
              </a:pPr>
              <a:t>49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466611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9552" y="873304"/>
            <a:ext cx="8077200" cy="1143000"/>
          </a:xfrm>
        </p:spPr>
        <p:txBody>
          <a:bodyPr/>
          <a:lstStyle/>
          <a:p>
            <a:pPr>
              <a:defRPr/>
            </a:pPr>
            <a:r>
              <a:rPr lang="en-GB" altLang="en-US" dirty="0" smtClean="0">
                <a:solidFill>
                  <a:schemeClr val="accent2">
                    <a:lumMod val="75000"/>
                  </a:schemeClr>
                </a:solidFill>
              </a:rPr>
              <a:t>DAY 1 – Learning outcomes</a:t>
            </a:r>
          </a:p>
        </p:txBody>
      </p:sp>
      <p:sp>
        <p:nvSpPr>
          <p:cNvPr id="3" name="Content Placeholder 2"/>
          <p:cNvSpPr>
            <a:spLocks noGrp="1"/>
          </p:cNvSpPr>
          <p:nvPr>
            <p:ph idx="1"/>
          </p:nvPr>
        </p:nvSpPr>
        <p:spPr>
          <a:xfrm>
            <a:off x="539553" y="1772816"/>
            <a:ext cx="8353622" cy="4753273"/>
          </a:xfrm>
        </p:spPr>
        <p:txBody>
          <a:bodyPr/>
          <a:lstStyle/>
          <a:p>
            <a:pPr marL="0" indent="0">
              <a:buFont typeface="Arial" panose="020B0604020202020204" pitchFamily="34" charset="0"/>
              <a:buNone/>
              <a:defRPr/>
            </a:pPr>
            <a:r>
              <a:rPr lang="en-GB" sz="2200" b="1" dirty="0" smtClean="0">
                <a:cs typeface="Arial" panose="020B0604020202020204" pitchFamily="34" charset="0"/>
              </a:rPr>
              <a:t>By </a:t>
            </a:r>
            <a:r>
              <a:rPr lang="en-GB" sz="2200" b="1" dirty="0">
                <a:cs typeface="Arial" panose="020B0604020202020204" pitchFamily="34" charset="0"/>
              </a:rPr>
              <a:t>the end of the </a:t>
            </a:r>
            <a:r>
              <a:rPr lang="en-GB" sz="2200" b="1" dirty="0" smtClean="0">
                <a:cs typeface="Arial" panose="020B0604020202020204" pitchFamily="34" charset="0"/>
              </a:rPr>
              <a:t>day, </a:t>
            </a:r>
            <a:r>
              <a:rPr lang="en-GB" sz="2200" b="1" dirty="0">
                <a:cs typeface="Arial" panose="020B0604020202020204" pitchFamily="34" charset="0"/>
              </a:rPr>
              <a:t>you will have had the opportunity </a:t>
            </a:r>
            <a:r>
              <a:rPr lang="en-GB" sz="2200" b="1" dirty="0" smtClean="0">
                <a:cs typeface="Arial" panose="020B0604020202020204" pitchFamily="34" charset="0"/>
              </a:rPr>
              <a:t>to:</a:t>
            </a:r>
          </a:p>
          <a:p>
            <a:pPr>
              <a:buClr>
                <a:srgbClr val="747374"/>
              </a:buClr>
              <a:buFont typeface="Arial" panose="020B0604020202020204" pitchFamily="34" charset="0"/>
              <a:buChar char="•"/>
              <a:defRPr/>
            </a:pPr>
            <a:r>
              <a:rPr lang="en-GB" sz="2200" dirty="0" smtClean="0"/>
              <a:t>Learn about the </a:t>
            </a:r>
            <a:r>
              <a:rPr lang="en-GB" sz="2200" dirty="0"/>
              <a:t>development and legal context of early permanence planning for </a:t>
            </a:r>
            <a:r>
              <a:rPr lang="en-GB" sz="2200" dirty="0" smtClean="0"/>
              <a:t>children</a:t>
            </a:r>
          </a:p>
          <a:p>
            <a:pPr marL="0" indent="0">
              <a:buClr>
                <a:srgbClr val="747374"/>
              </a:buClr>
              <a:buNone/>
              <a:defRPr/>
            </a:pPr>
            <a:endParaRPr lang="en-GB" sz="2200" dirty="0"/>
          </a:p>
          <a:p>
            <a:pPr>
              <a:buClr>
                <a:srgbClr val="747374"/>
              </a:buClr>
              <a:buFont typeface="Arial" panose="020B0604020202020204" pitchFamily="34" charset="0"/>
              <a:buChar char="•"/>
              <a:defRPr/>
            </a:pPr>
            <a:r>
              <a:rPr lang="en-GB" sz="2200" dirty="0" smtClean="0"/>
              <a:t>Gain an </a:t>
            </a:r>
            <a:r>
              <a:rPr lang="en-GB" sz="2200" dirty="0"/>
              <a:t>understanding of </a:t>
            </a:r>
            <a:r>
              <a:rPr lang="en-GB" sz="2200" dirty="0" smtClean="0"/>
              <a:t>your </a:t>
            </a:r>
            <a:r>
              <a:rPr lang="en-GB" sz="2200" dirty="0"/>
              <a:t>role as a foster </a:t>
            </a:r>
            <a:r>
              <a:rPr lang="en-GB" sz="2200" dirty="0" smtClean="0"/>
              <a:t>carer</a:t>
            </a:r>
          </a:p>
          <a:p>
            <a:pPr marL="0" indent="0">
              <a:buClr>
                <a:srgbClr val="747374"/>
              </a:buClr>
              <a:buNone/>
              <a:defRPr/>
            </a:pPr>
            <a:endParaRPr lang="en-GB" sz="2200" dirty="0"/>
          </a:p>
          <a:p>
            <a:pPr>
              <a:buClr>
                <a:srgbClr val="747374"/>
              </a:buClr>
              <a:buFont typeface="Arial" panose="020B0604020202020204" pitchFamily="34" charset="0"/>
              <a:buChar char="•"/>
              <a:defRPr/>
            </a:pPr>
            <a:r>
              <a:rPr lang="en-GB" sz="2200" dirty="0" smtClean="0"/>
              <a:t>Consider </a:t>
            </a:r>
            <a:r>
              <a:rPr lang="en-GB" sz="2200" dirty="0"/>
              <a:t>the importance of attachment for babies and young </a:t>
            </a:r>
            <a:r>
              <a:rPr lang="en-GB" sz="2200" dirty="0" smtClean="0"/>
              <a:t>children</a:t>
            </a:r>
          </a:p>
          <a:p>
            <a:pPr marL="0" indent="0">
              <a:buClr>
                <a:srgbClr val="747374"/>
              </a:buClr>
              <a:buNone/>
              <a:defRPr/>
            </a:pPr>
            <a:endParaRPr lang="en-GB" sz="2200" dirty="0"/>
          </a:p>
          <a:p>
            <a:pPr>
              <a:buClr>
                <a:srgbClr val="747374"/>
              </a:buClr>
              <a:buFont typeface="Arial" panose="020B0604020202020204" pitchFamily="34" charset="0"/>
              <a:buChar char="•"/>
              <a:defRPr/>
            </a:pPr>
            <a:r>
              <a:rPr lang="en-GB" sz="2200" dirty="0" smtClean="0"/>
              <a:t>Consider </a:t>
            </a:r>
            <a:r>
              <a:rPr lang="en-GB" sz="2200" dirty="0"/>
              <a:t>the impact of becoming an early permanence </a:t>
            </a:r>
            <a:r>
              <a:rPr lang="en-GB" sz="2200" dirty="0" smtClean="0"/>
              <a:t>carer</a:t>
            </a:r>
          </a:p>
          <a:p>
            <a:pPr marL="0" indent="0">
              <a:buClr>
                <a:srgbClr val="747374"/>
              </a:buClr>
              <a:buNone/>
              <a:defRPr/>
            </a:pPr>
            <a:endParaRPr lang="en-GB" sz="2200" dirty="0"/>
          </a:p>
          <a:p>
            <a:pPr>
              <a:buClr>
                <a:srgbClr val="747374"/>
              </a:buClr>
              <a:buFont typeface="Arial" panose="020B0604020202020204" pitchFamily="34" charset="0"/>
              <a:buChar char="•"/>
              <a:defRPr/>
            </a:pPr>
            <a:r>
              <a:rPr lang="en-GB" sz="2200" dirty="0" smtClean="0"/>
              <a:t>Understand </a:t>
            </a:r>
            <a:r>
              <a:rPr lang="en-GB" sz="2200" dirty="0"/>
              <a:t>the importance of support </a:t>
            </a:r>
            <a:r>
              <a:rPr lang="en-GB" sz="2200" dirty="0" smtClean="0"/>
              <a:t>for you and </a:t>
            </a:r>
            <a:r>
              <a:rPr lang="en-GB" sz="2200" dirty="0"/>
              <a:t>the </a:t>
            </a:r>
            <a:r>
              <a:rPr lang="en-GB" sz="2200" dirty="0" smtClean="0"/>
              <a:t>child</a:t>
            </a:r>
            <a:endParaRPr lang="en-GB" sz="2200" dirty="0"/>
          </a:p>
        </p:txBody>
      </p:sp>
      <p:sp>
        <p:nvSpPr>
          <p:cNvPr id="6148" name="Slide Number Placeholder 5"/>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3A6306DB-D72E-4B61-B866-41675F9839EE}" type="slidenum">
              <a:rPr lang="en-US" altLang="en-US" sz="1200" smtClean="0">
                <a:solidFill>
                  <a:srgbClr val="898989"/>
                </a:solidFill>
                <a:latin typeface="Arial" charset="0"/>
              </a:rPr>
              <a:pPr algn="ctr">
                <a:spcBef>
                  <a:spcPct val="0"/>
                </a:spcBef>
                <a:buFontTx/>
                <a:buNone/>
              </a:pPr>
              <a:t>5</a:t>
            </a:fld>
            <a:endParaRPr lang="en-US" altLang="en-US" sz="1200" smtClean="0">
              <a:solidFill>
                <a:srgbClr val="898989"/>
              </a:solidFill>
              <a:latin typeface="Arial" charset="0"/>
            </a:endParaRPr>
          </a:p>
        </p:txBody>
      </p:sp>
    </p:spTree>
    <p:extLst>
      <p:ext uri="{BB962C8B-B14F-4D97-AF65-F5344CB8AC3E}">
        <p14:creationId xmlns:p14="http://schemas.microsoft.com/office/powerpoint/2010/main" val="3433422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0813" y="548680"/>
            <a:ext cx="8723312" cy="572645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400" dirty="0">
              <a:solidFill>
                <a:srgbClr val="B70005"/>
              </a:solidFill>
            </a:endParaRPr>
          </a:p>
          <a:p>
            <a:pPr>
              <a:defRPr/>
            </a:pPr>
            <a:r>
              <a:rPr lang="en-GB" sz="2800" dirty="0">
                <a:solidFill>
                  <a:srgbClr val="B70005"/>
                </a:solidFill>
              </a:rPr>
              <a:t>How does </a:t>
            </a:r>
            <a:r>
              <a:rPr lang="en-GB" sz="2800" dirty="0" smtClean="0">
                <a:solidFill>
                  <a:srgbClr val="B70005"/>
                </a:solidFill>
              </a:rPr>
              <a:t>a secure attachment </a:t>
            </a:r>
            <a:r>
              <a:rPr lang="en-GB" sz="2800" dirty="0">
                <a:solidFill>
                  <a:srgbClr val="B70005"/>
                </a:solidFill>
              </a:rPr>
              <a:t>develop?(1)</a:t>
            </a:r>
            <a:endParaRPr lang="en-GB" sz="2800" dirty="0">
              <a:solidFill>
                <a:srgbClr val="4C4247"/>
              </a:solidFill>
            </a:endParaRPr>
          </a:p>
          <a:p>
            <a:pPr>
              <a:defRPr/>
            </a:pPr>
            <a:endParaRPr lang="en-GB" sz="2400" dirty="0">
              <a:solidFill>
                <a:srgbClr val="4C4247"/>
              </a:solidFill>
            </a:endParaRPr>
          </a:p>
          <a:p>
            <a:pPr marL="342900" indent="-342900" eaLnBrk="1" hangingPunct="1">
              <a:spcBef>
                <a:spcPct val="20000"/>
              </a:spcBef>
              <a:buFontTx/>
              <a:buChar char="•"/>
              <a:defRPr/>
            </a:pPr>
            <a:r>
              <a:rPr lang="en-GB" sz="2000" dirty="0">
                <a:solidFill>
                  <a:srgbClr val="747374"/>
                </a:solidFill>
              </a:rPr>
              <a:t>There is a cycle of interaction between baby and carer that develops secure attachment: when the baby needs attention, e.g. hungry or uncomfortable, the carer, attuned to the baby, reads the baby’s cues and responds – meeting the need or providing reassurance – containing and calming the distress</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Attunement means “riding the same emotional contour” as the child and guiding them back to security and safety</a:t>
            </a:r>
          </a:p>
          <a:p>
            <a:pPr eaLnBrk="1" hangingPunct="1">
              <a:spcBef>
                <a:spcPct val="20000"/>
              </a:spcBef>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A baby or child whose needs for security and containment are consistently met will develop a sense of trust that her needs will be met</a:t>
            </a:r>
          </a:p>
          <a:p>
            <a:pPr marL="342900" indent="-342900" eaLnBrk="1" hangingPunct="1">
              <a:spcBef>
                <a:spcPct val="20000"/>
              </a:spcBef>
              <a:buFontTx/>
              <a:buChar char="•"/>
              <a:defRPr/>
            </a:pPr>
            <a:endParaRPr lang="en-GB" sz="2200" dirty="0"/>
          </a:p>
          <a:p>
            <a:pPr marL="342900" indent="-342900" eaLnBrk="1" hangingPunct="1">
              <a:spcBef>
                <a:spcPct val="20000"/>
              </a:spcBef>
              <a:buFontTx/>
              <a:buChar char="•"/>
              <a:defRPr/>
            </a:pPr>
            <a:endParaRPr lang="en-GB" sz="2200" dirty="0"/>
          </a:p>
          <a:p>
            <a:pPr marL="342900" indent="-342900" eaLnBrk="1" hangingPunct="1">
              <a:spcBef>
                <a:spcPct val="20000"/>
              </a:spcBef>
              <a:buFontTx/>
              <a:buChar char="•"/>
              <a:defRPr/>
            </a:pPr>
            <a:endParaRPr lang="en-GB" sz="2200" dirty="0"/>
          </a:p>
        </p:txBody>
      </p:sp>
      <p:sp>
        <p:nvSpPr>
          <p:cNvPr id="522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C62D115-8E5A-40C5-9854-B4D01FF55A38}" type="slidenum">
              <a:rPr lang="en-GB" altLang="en-US" sz="1200" smtClean="0">
                <a:solidFill>
                  <a:srgbClr val="898989"/>
                </a:solidFill>
                <a:latin typeface="Arial" charset="0"/>
              </a:rPr>
              <a:pPr>
                <a:spcBef>
                  <a:spcPct val="0"/>
                </a:spcBef>
                <a:buFontTx/>
                <a:buNone/>
              </a:pPr>
              <a:t>50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277656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01301" y="764704"/>
            <a:ext cx="8723312" cy="543842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800" dirty="0">
              <a:solidFill>
                <a:srgbClr val="B70005"/>
              </a:solidFill>
            </a:endParaRPr>
          </a:p>
          <a:p>
            <a:pPr>
              <a:defRPr/>
            </a:pPr>
            <a:r>
              <a:rPr lang="en-GB" sz="2800" dirty="0">
                <a:solidFill>
                  <a:srgbClr val="B70005"/>
                </a:solidFill>
              </a:rPr>
              <a:t>How does </a:t>
            </a:r>
            <a:r>
              <a:rPr lang="en-GB" sz="2800" dirty="0" smtClean="0">
                <a:solidFill>
                  <a:srgbClr val="B70005"/>
                </a:solidFill>
              </a:rPr>
              <a:t>a secure attachment </a:t>
            </a:r>
            <a:r>
              <a:rPr lang="en-GB" sz="2800" dirty="0">
                <a:solidFill>
                  <a:srgbClr val="B70005"/>
                </a:solidFill>
              </a:rPr>
              <a:t>develop? (2)</a:t>
            </a:r>
            <a:endParaRPr lang="en-GB" sz="2800" dirty="0">
              <a:solidFill>
                <a:srgbClr val="4C4247"/>
              </a:solidFill>
            </a:endParaRPr>
          </a:p>
          <a:p>
            <a:pPr eaLnBrk="1" hangingPunct="1">
              <a:spcBef>
                <a:spcPct val="20000"/>
              </a:spcBef>
              <a:defRPr/>
            </a:pPr>
            <a:endParaRPr lang="en-GB" sz="2200" dirty="0"/>
          </a:p>
          <a:p>
            <a:pPr marL="342900" indent="-342900" eaLnBrk="1" hangingPunct="1">
              <a:spcBef>
                <a:spcPct val="20000"/>
              </a:spcBef>
              <a:buFontTx/>
              <a:buChar char="•"/>
              <a:defRPr/>
            </a:pPr>
            <a:r>
              <a:rPr lang="en-GB" sz="2000" dirty="0">
                <a:solidFill>
                  <a:srgbClr val="747374"/>
                </a:solidFill>
              </a:rPr>
              <a:t>Neurological and emotional development in the baby are promoted by the calming of stress and pleasurable interaction between baby and carer – this is also the basis for children being able to regulate their emotions as they get older</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Attachment behaviour is behaviour that will bring the baby into proximity with the attachment figure; a child will use attachment behaviour when they are in an unfamiliar or frightening situation. The availability of the attachment figure enables the child to regain a sense of security and equilibrium</a:t>
            </a:r>
          </a:p>
        </p:txBody>
      </p:sp>
      <p:sp>
        <p:nvSpPr>
          <p:cNvPr id="5325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ECC1C72-B519-4FF7-BE56-49D10660A711}" type="slidenum">
              <a:rPr lang="en-GB" altLang="en-US" sz="1200" smtClean="0">
                <a:solidFill>
                  <a:srgbClr val="898989"/>
                </a:solidFill>
                <a:latin typeface="Arial" charset="0"/>
              </a:rPr>
              <a:pPr>
                <a:spcBef>
                  <a:spcPct val="0"/>
                </a:spcBef>
                <a:buFontTx/>
                <a:buNone/>
              </a:pPr>
              <a:t>51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5684563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28613" y="836712"/>
            <a:ext cx="8723312" cy="500637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400" dirty="0">
              <a:solidFill>
                <a:srgbClr val="B70005"/>
              </a:solidFill>
            </a:endParaRPr>
          </a:p>
          <a:p>
            <a:pPr>
              <a:defRPr/>
            </a:pPr>
            <a:r>
              <a:rPr lang="en-GB" sz="2800" dirty="0">
                <a:solidFill>
                  <a:srgbClr val="B70005"/>
                </a:solidFill>
              </a:rPr>
              <a:t>Issues for early permanence carers (1)</a:t>
            </a:r>
          </a:p>
          <a:p>
            <a:pPr>
              <a:defRPr/>
            </a:pPr>
            <a:endParaRPr lang="en-GB" sz="2400" dirty="0">
              <a:solidFill>
                <a:srgbClr val="B70005"/>
              </a:solidFill>
            </a:endParaRPr>
          </a:p>
          <a:p>
            <a:pPr marL="342900" indent="-342900">
              <a:buFont typeface="Arial" panose="020B0604020202020204" pitchFamily="34" charset="0"/>
              <a:buChar char="•"/>
              <a:defRPr/>
            </a:pPr>
            <a:endParaRPr lang="en-GB" sz="2200" dirty="0"/>
          </a:p>
          <a:p>
            <a:pPr marL="342900" indent="-342900">
              <a:buFont typeface="Arial" panose="020B0604020202020204" pitchFamily="34" charset="0"/>
              <a:buChar char="•"/>
              <a:defRPr/>
            </a:pPr>
            <a:r>
              <a:rPr lang="en-GB" sz="2000" dirty="0">
                <a:solidFill>
                  <a:srgbClr val="747374"/>
                </a:solidFill>
              </a:rPr>
              <a:t>High or </a:t>
            </a:r>
            <a:r>
              <a:rPr lang="en-GB" sz="2000" dirty="0" smtClean="0">
                <a:solidFill>
                  <a:srgbClr val="747374"/>
                </a:solidFill>
              </a:rPr>
              <a:t>frequent </a:t>
            </a:r>
            <a:r>
              <a:rPr lang="en-GB" sz="2000" dirty="0">
                <a:solidFill>
                  <a:srgbClr val="747374"/>
                </a:solidFill>
              </a:rPr>
              <a:t>levels of stress are not good for babies</a:t>
            </a:r>
          </a:p>
          <a:p>
            <a:pPr marL="342900" indent="-342900">
              <a:buFont typeface="Arial" panose="020B0604020202020204" pitchFamily="34" charset="0"/>
              <a:buChar char="•"/>
              <a:defRPr/>
            </a:pPr>
            <a:endParaRPr lang="en-GB" sz="2000" dirty="0">
              <a:solidFill>
                <a:srgbClr val="747374"/>
              </a:solidFill>
            </a:endParaRPr>
          </a:p>
          <a:p>
            <a:pPr marL="342900" indent="-342900">
              <a:buFont typeface="Arial" panose="020B0604020202020204" pitchFamily="34" charset="0"/>
              <a:buChar char="•"/>
              <a:defRPr/>
            </a:pPr>
            <a:r>
              <a:rPr lang="en-GB" sz="2000" dirty="0">
                <a:solidFill>
                  <a:srgbClr val="747374"/>
                </a:solidFill>
              </a:rPr>
              <a:t>A baby who has been exposed to drugs or alcohol, or who has experienced neglectful, poor or inconsistent care, or who has had moves and changes of carer, will have experienced stress</a:t>
            </a:r>
          </a:p>
          <a:p>
            <a:pP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If an infant has been cared for by a parent, other relative or foster carer,  the </a:t>
            </a:r>
            <a:r>
              <a:rPr lang="en-GB" sz="2000" dirty="0" smtClean="0">
                <a:solidFill>
                  <a:srgbClr val="747374"/>
                </a:solidFill>
              </a:rPr>
              <a:t>different patterns of attachment will impact on the baby’s internalised expectations of parental figures. Learning to trust a new carer will require time and steady reassurance</a:t>
            </a:r>
            <a:endParaRPr lang="en-GB" sz="2000" dirty="0">
              <a:solidFill>
                <a:srgbClr val="747374"/>
              </a:solidFill>
            </a:endParaRPr>
          </a:p>
          <a:p>
            <a:pPr marL="342900" indent="-342900" eaLnBrk="1" hangingPunct="1">
              <a:spcBef>
                <a:spcPct val="20000"/>
              </a:spcBef>
              <a:buFontTx/>
              <a:buChar char="•"/>
              <a:defRPr/>
            </a:pPr>
            <a:endParaRPr lang="en-GB" sz="2400" dirty="0"/>
          </a:p>
          <a:p>
            <a:pPr marL="342900" indent="-342900" eaLnBrk="1" hangingPunct="1">
              <a:spcBef>
                <a:spcPct val="20000"/>
              </a:spcBef>
              <a:buFontTx/>
              <a:buChar char="•"/>
              <a:defRPr/>
            </a:pPr>
            <a:endParaRPr lang="en-GB" sz="3600" dirty="0"/>
          </a:p>
          <a:p>
            <a:pPr eaLnBrk="1" hangingPunct="1">
              <a:spcBef>
                <a:spcPct val="20000"/>
              </a:spcBef>
              <a:defRPr/>
            </a:pPr>
            <a:endParaRPr lang="en-GB" sz="2400" dirty="0"/>
          </a:p>
          <a:p>
            <a:pPr>
              <a:defRPr/>
            </a:pPr>
            <a:endParaRPr lang="en-GB" sz="2400" dirty="0"/>
          </a:p>
          <a:p>
            <a:pPr>
              <a:defRPr/>
            </a:pPr>
            <a:endParaRPr lang="en-GB" sz="2400" dirty="0">
              <a:solidFill>
                <a:srgbClr val="4C4247"/>
              </a:solidFill>
            </a:endParaRPr>
          </a:p>
          <a:p>
            <a:pPr>
              <a:defRPr/>
            </a:pPr>
            <a:endParaRPr lang="en-GB" sz="2400" dirty="0">
              <a:solidFill>
                <a:srgbClr val="4C4247"/>
              </a:solidFill>
            </a:endParaRPr>
          </a:p>
        </p:txBody>
      </p:sp>
      <p:sp>
        <p:nvSpPr>
          <p:cNvPr id="5427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ED94326-23AA-4CA4-8089-D4A6E1699FBD}" type="slidenum">
              <a:rPr lang="en-GB" altLang="en-US" sz="1200" smtClean="0">
                <a:solidFill>
                  <a:srgbClr val="898989"/>
                </a:solidFill>
                <a:latin typeface="Arial" charset="0"/>
              </a:rPr>
              <a:pPr>
                <a:spcBef>
                  <a:spcPct val="0"/>
                </a:spcBef>
                <a:buFontTx/>
                <a:buNone/>
              </a:pPr>
              <a:t>52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9526475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0813" y="857891"/>
            <a:ext cx="8723312" cy="551043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Issues for early permanence carers (2)</a:t>
            </a:r>
          </a:p>
          <a:p>
            <a:pPr>
              <a:defRPr/>
            </a:pPr>
            <a:r>
              <a:rPr lang="en-GB" sz="2400" dirty="0">
                <a:solidFill>
                  <a:srgbClr val="B70005"/>
                </a:solidFill>
              </a:rPr>
              <a:t> </a:t>
            </a:r>
          </a:p>
          <a:p>
            <a:pPr marL="342900" indent="-342900" eaLnBrk="1" hangingPunct="1">
              <a:spcBef>
                <a:spcPct val="20000"/>
              </a:spcBef>
              <a:buFontTx/>
              <a:buChar char="•"/>
              <a:defRPr/>
            </a:pPr>
            <a:r>
              <a:rPr lang="en-GB" sz="2000" dirty="0">
                <a:solidFill>
                  <a:srgbClr val="747374"/>
                </a:solidFill>
              </a:rPr>
              <a:t>During contact, the infant will experience a different style of care and interaction from parents or relatives from that of the early permanence carers</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The care may be less attuned and less responsive to the baby’s cues</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The baby will experience discontinuity and may feel a sense of abandonment</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The carer will be </a:t>
            </a:r>
            <a:r>
              <a:rPr lang="en-GB" sz="2000" dirty="0" smtClean="0">
                <a:solidFill>
                  <a:srgbClr val="747374"/>
                </a:solidFill>
              </a:rPr>
              <a:t>concerned and </a:t>
            </a:r>
            <a:r>
              <a:rPr lang="en-GB" sz="2000" dirty="0">
                <a:solidFill>
                  <a:srgbClr val="747374"/>
                </a:solidFill>
              </a:rPr>
              <a:t>anxious if the baby is upset during or after contact</a:t>
            </a: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553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A890F1E-E9CC-4A0F-BF83-0668469B9EB1}" type="slidenum">
              <a:rPr lang="en-GB" altLang="en-US" sz="1200" smtClean="0">
                <a:solidFill>
                  <a:srgbClr val="898989"/>
                </a:solidFill>
                <a:latin typeface="Arial" charset="0"/>
              </a:rPr>
              <a:pPr>
                <a:spcBef>
                  <a:spcPct val="0"/>
                </a:spcBef>
                <a:buFontTx/>
                <a:buNone/>
              </a:pPr>
              <a:t>53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8102347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47157" y="923009"/>
            <a:ext cx="8723312" cy="5242296"/>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Issues for early permanence carers (3)</a:t>
            </a:r>
          </a:p>
          <a:p>
            <a:pPr>
              <a:defRPr/>
            </a:pPr>
            <a:r>
              <a:rPr lang="en-GB" sz="2400" dirty="0">
                <a:solidFill>
                  <a:srgbClr val="B70005"/>
                </a:solidFill>
              </a:rPr>
              <a:t> </a:t>
            </a:r>
          </a:p>
          <a:p>
            <a:pPr marL="342900" indent="-342900" eaLnBrk="1" hangingPunct="1">
              <a:spcBef>
                <a:spcPct val="20000"/>
              </a:spcBef>
              <a:buFontTx/>
              <a:buChar char="•"/>
              <a:defRPr/>
            </a:pPr>
            <a:r>
              <a:rPr lang="en-GB" sz="2000" dirty="0">
                <a:solidFill>
                  <a:srgbClr val="747374"/>
                </a:solidFill>
              </a:rPr>
              <a:t>During the period of the court proceedings, the baby will be developing an attachment to the main carer, i.e. the early permanence carers</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Once the baby has settled with the carers, they will be the people most able to calm and restore the baby to equilibrium</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The baby may become upset if the attachment figure is not available; this is stressful for the baby and distressing for the parents and for the carers</a:t>
            </a:r>
          </a:p>
          <a:p>
            <a:pPr marL="342900" indent="-342900" eaLnBrk="1" hangingPunct="1">
              <a:spcBef>
                <a:spcPct val="20000"/>
              </a:spcBef>
              <a:buFontTx/>
              <a:buChar char="•"/>
              <a:defRPr/>
            </a:pPr>
            <a:endParaRPr lang="en-GB" sz="2000" dirty="0">
              <a:solidFill>
                <a:srgbClr val="747374"/>
              </a:solidFill>
            </a:endParaRPr>
          </a:p>
          <a:p>
            <a:pPr marL="342900" indent="-342900" eaLnBrk="1" hangingPunct="1">
              <a:spcBef>
                <a:spcPct val="20000"/>
              </a:spcBef>
              <a:buFontTx/>
              <a:buChar char="•"/>
              <a:defRPr/>
            </a:pPr>
            <a:r>
              <a:rPr lang="en-GB" sz="2000" dirty="0">
                <a:solidFill>
                  <a:srgbClr val="747374"/>
                </a:solidFill>
              </a:rPr>
              <a:t>The baby may well require some additional soothing and settling after contact</a:t>
            </a: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5632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F6B5EFA-4B8E-4E6A-B90F-3B437D27C608}" type="slidenum">
              <a:rPr lang="en-GB" altLang="en-US" sz="1200" smtClean="0">
                <a:solidFill>
                  <a:srgbClr val="898989"/>
                </a:solidFill>
                <a:latin typeface="Arial" charset="0"/>
              </a:rPr>
              <a:pPr>
                <a:spcBef>
                  <a:spcPct val="0"/>
                </a:spcBef>
                <a:buFontTx/>
                <a:buNone/>
              </a:pPr>
              <a:t>54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393321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0813" y="908720"/>
            <a:ext cx="8723312" cy="5222403"/>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2800" dirty="0">
                <a:solidFill>
                  <a:srgbClr val="B70005"/>
                </a:solidFill>
              </a:rPr>
              <a:t>The final decision – rehabilitation to family or plan for adoption?</a:t>
            </a:r>
          </a:p>
          <a:p>
            <a:pPr>
              <a:defRPr/>
            </a:pPr>
            <a:endParaRPr lang="en-GB" sz="1000" dirty="0">
              <a:solidFill>
                <a:srgbClr val="B70005"/>
              </a:solidFill>
            </a:endParaRPr>
          </a:p>
          <a:p>
            <a:pPr marL="342900" indent="-342900" eaLnBrk="1" hangingPunct="1">
              <a:spcBef>
                <a:spcPct val="20000"/>
              </a:spcBef>
              <a:buFontTx/>
              <a:buChar char="•"/>
              <a:defRPr/>
            </a:pPr>
            <a:r>
              <a:rPr lang="en-GB" sz="2000" dirty="0">
                <a:solidFill>
                  <a:srgbClr val="747374"/>
                </a:solidFill>
              </a:rPr>
              <a:t>If the final decision is </a:t>
            </a:r>
            <a:r>
              <a:rPr lang="en-GB" sz="2000" dirty="0" smtClean="0">
                <a:solidFill>
                  <a:srgbClr val="747374"/>
                </a:solidFill>
              </a:rPr>
              <a:t>a plan for </a:t>
            </a:r>
            <a:r>
              <a:rPr lang="en-GB" sz="2000" dirty="0">
                <a:solidFill>
                  <a:srgbClr val="747374"/>
                </a:solidFill>
              </a:rPr>
              <a:t>adoption, contact will gradually be reduced over a fixed period</a:t>
            </a:r>
          </a:p>
          <a:p>
            <a:pPr marL="342900" indent="-342900" eaLnBrk="1" hangingPunct="1">
              <a:spcBef>
                <a:spcPct val="20000"/>
              </a:spcBef>
              <a:buFontTx/>
              <a:buChar char="•"/>
              <a:defRPr/>
            </a:pPr>
            <a:endParaRPr lang="en-GB" sz="1000" dirty="0">
              <a:solidFill>
                <a:srgbClr val="747374"/>
              </a:solidFill>
            </a:endParaRPr>
          </a:p>
          <a:p>
            <a:pPr marL="342900" indent="-342900" eaLnBrk="1" hangingPunct="1">
              <a:spcBef>
                <a:spcPct val="20000"/>
              </a:spcBef>
              <a:buFontTx/>
              <a:buChar char="•"/>
              <a:defRPr/>
            </a:pPr>
            <a:r>
              <a:rPr lang="en-GB" sz="2000" dirty="0">
                <a:solidFill>
                  <a:srgbClr val="747374"/>
                </a:solidFill>
              </a:rPr>
              <a:t>Where rehabilitation to family is the plan, contact will increase to prepare the baby for a move</a:t>
            </a:r>
          </a:p>
          <a:p>
            <a:pPr marL="342900" indent="-342900" eaLnBrk="1" hangingPunct="1">
              <a:spcBef>
                <a:spcPct val="20000"/>
              </a:spcBef>
              <a:buFontTx/>
              <a:buChar char="•"/>
              <a:defRPr/>
            </a:pPr>
            <a:endParaRPr lang="en-GB" sz="1000" dirty="0">
              <a:solidFill>
                <a:srgbClr val="747374"/>
              </a:solidFill>
            </a:endParaRPr>
          </a:p>
          <a:p>
            <a:pPr marL="342900" indent="-342900" eaLnBrk="1" hangingPunct="1">
              <a:spcBef>
                <a:spcPct val="20000"/>
              </a:spcBef>
              <a:buFontTx/>
              <a:buChar char="•"/>
              <a:defRPr/>
            </a:pPr>
            <a:r>
              <a:rPr lang="en-GB" sz="2000" dirty="0">
                <a:solidFill>
                  <a:srgbClr val="747374"/>
                </a:solidFill>
              </a:rPr>
              <a:t>The attachment the child has developed to the carers and their bond to her will be broken and this is a demanding experience for them all</a:t>
            </a:r>
          </a:p>
          <a:p>
            <a:pPr marL="342900" indent="-342900" eaLnBrk="1" hangingPunct="1">
              <a:spcBef>
                <a:spcPct val="20000"/>
              </a:spcBef>
              <a:buFontTx/>
              <a:buChar char="•"/>
              <a:defRPr/>
            </a:pPr>
            <a:endParaRPr lang="en-GB" sz="1000" dirty="0">
              <a:solidFill>
                <a:srgbClr val="747374"/>
              </a:solidFill>
            </a:endParaRPr>
          </a:p>
          <a:p>
            <a:pPr marL="342900" indent="-342900" eaLnBrk="1" hangingPunct="1">
              <a:spcBef>
                <a:spcPct val="20000"/>
              </a:spcBef>
              <a:buFontTx/>
              <a:buChar char="•"/>
              <a:defRPr/>
            </a:pPr>
            <a:r>
              <a:rPr lang="en-GB" sz="2000" dirty="0">
                <a:solidFill>
                  <a:srgbClr val="747374"/>
                </a:solidFill>
              </a:rPr>
              <a:t>The child will have to develop an attachment to the new carers – usually extended family members who have been positively assessed – but the responsive and attuned care the child has received from the early permanence carers will </a:t>
            </a:r>
            <a:r>
              <a:rPr lang="en-GB" sz="2000" dirty="0" smtClean="0">
                <a:solidFill>
                  <a:srgbClr val="747374"/>
                </a:solidFill>
              </a:rPr>
              <a:t>help them </a:t>
            </a:r>
            <a:r>
              <a:rPr lang="en-GB" sz="2000" dirty="0">
                <a:solidFill>
                  <a:srgbClr val="747374"/>
                </a:solidFill>
              </a:rPr>
              <a:t>to develop new attachments</a:t>
            </a:r>
            <a:endParaRPr lang="en-GB" sz="2000" dirty="0">
              <a:solidFill>
                <a:srgbClr val="747374"/>
              </a:solidFill>
              <a:latin typeface="+mn-lt"/>
            </a:endParaRPr>
          </a:p>
          <a:p>
            <a:pPr>
              <a:defRPr/>
            </a:pPr>
            <a:endParaRPr lang="en-GB" dirty="0">
              <a:solidFill>
                <a:srgbClr val="4C4247"/>
              </a:solidFill>
            </a:endParaRPr>
          </a:p>
        </p:txBody>
      </p:sp>
      <p:sp>
        <p:nvSpPr>
          <p:cNvPr id="5734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E9B8AF6-A0BD-4B97-9C56-24AF368D6BB6}" type="slidenum">
              <a:rPr lang="en-GB" altLang="en-US" sz="1200" smtClean="0">
                <a:solidFill>
                  <a:srgbClr val="898989"/>
                </a:solidFill>
                <a:latin typeface="Arial" charset="0"/>
              </a:rPr>
              <a:pPr>
                <a:spcBef>
                  <a:spcPct val="0"/>
                </a:spcBef>
                <a:buFontTx/>
                <a:buNone/>
              </a:pPr>
              <a:t>55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9700504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ctrTitle"/>
          </p:nvPr>
        </p:nvSpPr>
        <p:spPr/>
        <p:txBody>
          <a:bodyPr/>
          <a:lstStyle/>
          <a:p>
            <a:r>
              <a:rPr lang="en-GB" altLang="en-US" dirty="0" smtClean="0"/>
              <a:t/>
            </a:r>
            <a:br>
              <a:rPr lang="en-GB" altLang="en-US" dirty="0" smtClean="0"/>
            </a:br>
            <a:r>
              <a:rPr lang="en-GB" altLang="en-US" dirty="0" smtClean="0"/>
              <a:t>Preparation groups for early permanence carers</a:t>
            </a:r>
            <a:br>
              <a:rPr lang="en-GB" altLang="en-US" dirty="0" smtClean="0"/>
            </a:br>
            <a:r>
              <a:rPr lang="en-GB" altLang="en-US" sz="2000" dirty="0" smtClean="0"/>
              <a:t>Concurrent planning and Fostering for Adoption applicants</a:t>
            </a:r>
            <a:r>
              <a:rPr lang="en-GB" altLang="en-US" sz="2400" dirty="0"/>
              <a:t/>
            </a:r>
            <a:br>
              <a:rPr lang="en-GB" altLang="en-US" sz="2400" dirty="0"/>
            </a:br>
            <a:endParaRPr lang="en-US" dirty="0"/>
          </a:p>
        </p:txBody>
      </p:sp>
      <p:sp>
        <p:nvSpPr>
          <p:cNvPr id="5" name="Subtitle 4"/>
          <p:cNvSpPr>
            <a:spLocks noGrp="1"/>
          </p:cNvSpPr>
          <p:nvPr>
            <p:ph type="subTitle" idx="1"/>
          </p:nvPr>
        </p:nvSpPr>
        <p:spPr/>
        <p:txBody>
          <a:bodyPr/>
          <a:lstStyle/>
          <a:p>
            <a:r>
              <a:rPr lang="en-GB" altLang="en-US" sz="2400" dirty="0"/>
              <a:t>DAY </a:t>
            </a:r>
            <a:r>
              <a:rPr lang="en-GB" altLang="en-US" sz="2400" dirty="0" smtClean="0"/>
              <a:t>2</a:t>
            </a:r>
            <a:endParaRPr lang="en-US" sz="2400" dirty="0"/>
          </a:p>
          <a:p>
            <a:endParaRPr lang="en-GB" sz="2200" dirty="0">
              <a:solidFill>
                <a:schemeClr val="bg1"/>
              </a:solidFill>
            </a:endParaRPr>
          </a:p>
        </p:txBody>
      </p:sp>
    </p:spTree>
    <p:extLst>
      <p:ext uri="{BB962C8B-B14F-4D97-AF65-F5344CB8AC3E}">
        <p14:creationId xmlns:p14="http://schemas.microsoft.com/office/powerpoint/2010/main" val="11641812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571500"/>
            <a:ext cx="8229600" cy="1143000"/>
          </a:xfrm>
        </p:spPr>
        <p:txBody>
          <a:bodyPr/>
          <a:lstStyle/>
          <a:p>
            <a:pPr>
              <a:defRPr/>
            </a:pPr>
            <a:r>
              <a:rPr lang="en-GB" altLang="en-US" dirty="0" smtClean="0">
                <a:solidFill>
                  <a:schemeClr val="accent2">
                    <a:lumMod val="75000"/>
                  </a:schemeClr>
                </a:solidFill>
                <a:cs typeface="Arial" panose="020B0604020202020204" pitchFamily="34" charset="0"/>
              </a:rPr>
              <a:t>DAY 2 – Learning outcomes</a:t>
            </a:r>
          </a:p>
        </p:txBody>
      </p:sp>
      <p:sp>
        <p:nvSpPr>
          <p:cNvPr id="3" name="Content Placeholder 2"/>
          <p:cNvSpPr>
            <a:spLocks noGrp="1"/>
          </p:cNvSpPr>
          <p:nvPr>
            <p:ph idx="1"/>
          </p:nvPr>
        </p:nvSpPr>
        <p:spPr>
          <a:xfrm>
            <a:off x="381224" y="1556792"/>
            <a:ext cx="8404225" cy="4603278"/>
          </a:xfrm>
        </p:spPr>
        <p:txBody>
          <a:bodyPr/>
          <a:lstStyle/>
          <a:p>
            <a:pPr marL="0" indent="0">
              <a:buFont typeface="Arial" panose="020B0604020202020204" pitchFamily="34" charset="0"/>
              <a:buNone/>
              <a:defRPr/>
            </a:pPr>
            <a:r>
              <a:rPr lang="en-GB" b="1" dirty="0" smtClean="0">
                <a:cs typeface="Arial" panose="020B0604020202020204" pitchFamily="34" charset="0"/>
              </a:rPr>
              <a:t>By </a:t>
            </a:r>
            <a:r>
              <a:rPr lang="en-GB" b="1" dirty="0">
                <a:cs typeface="Arial" panose="020B0604020202020204" pitchFamily="34" charset="0"/>
              </a:rPr>
              <a:t>the end of the </a:t>
            </a:r>
            <a:r>
              <a:rPr lang="en-GB" b="1" dirty="0" smtClean="0">
                <a:cs typeface="Arial" panose="020B0604020202020204" pitchFamily="34" charset="0"/>
              </a:rPr>
              <a:t>day, </a:t>
            </a:r>
            <a:r>
              <a:rPr lang="en-GB" b="1" dirty="0">
                <a:cs typeface="Arial" panose="020B0604020202020204" pitchFamily="34" charset="0"/>
              </a:rPr>
              <a:t>you will have had the opportunity </a:t>
            </a:r>
            <a:r>
              <a:rPr lang="en-GB" b="1" dirty="0" smtClean="0">
                <a:cs typeface="Arial" panose="020B0604020202020204" pitchFamily="34" charset="0"/>
              </a:rPr>
              <a:t>to:</a:t>
            </a:r>
          </a:p>
          <a:p>
            <a:pPr>
              <a:buClr>
                <a:srgbClr val="747374"/>
              </a:buClr>
              <a:buFont typeface="Arial" panose="020B0604020202020204" pitchFamily="34" charset="0"/>
              <a:buChar char="•"/>
              <a:defRPr/>
            </a:pPr>
            <a:r>
              <a:rPr lang="en-GB" sz="2000" dirty="0" smtClean="0"/>
              <a:t>Consider </a:t>
            </a:r>
            <a:r>
              <a:rPr lang="en-GB" sz="2000" dirty="0"/>
              <a:t>the experiences of children being placed for early </a:t>
            </a:r>
            <a:r>
              <a:rPr lang="en-GB" sz="2000" dirty="0" smtClean="0"/>
              <a:t>permanence</a:t>
            </a:r>
          </a:p>
          <a:p>
            <a:pPr marL="0" indent="0">
              <a:buClr>
                <a:srgbClr val="747374"/>
              </a:buClr>
              <a:buNone/>
              <a:defRPr/>
            </a:pPr>
            <a:endParaRPr lang="en-GB" sz="1000" dirty="0" smtClean="0"/>
          </a:p>
          <a:p>
            <a:pPr>
              <a:buClr>
                <a:srgbClr val="747374"/>
              </a:buClr>
              <a:buFont typeface="Arial" panose="020B0604020202020204" pitchFamily="34" charset="0"/>
              <a:buChar char="•"/>
              <a:defRPr/>
            </a:pPr>
            <a:r>
              <a:rPr lang="en-GB" sz="2000" dirty="0" smtClean="0"/>
              <a:t>Look </a:t>
            </a:r>
            <a:r>
              <a:rPr lang="en-GB" sz="2000" dirty="0"/>
              <a:t>at the impact of moving a child back to their </a:t>
            </a:r>
            <a:r>
              <a:rPr lang="en-GB" sz="2000" dirty="0" smtClean="0"/>
              <a:t>family </a:t>
            </a:r>
          </a:p>
          <a:p>
            <a:pPr marL="0" indent="0">
              <a:buClr>
                <a:srgbClr val="747374"/>
              </a:buClr>
              <a:buNone/>
              <a:defRPr/>
            </a:pPr>
            <a:endParaRPr lang="en-GB" sz="1000" dirty="0" smtClean="0"/>
          </a:p>
          <a:p>
            <a:pPr>
              <a:buClr>
                <a:srgbClr val="747374"/>
              </a:buClr>
              <a:buFont typeface="Arial" panose="020B0604020202020204" pitchFamily="34" charset="0"/>
              <a:buChar char="•"/>
              <a:defRPr/>
            </a:pPr>
            <a:r>
              <a:rPr lang="en-GB" sz="2000" dirty="0" smtClean="0"/>
              <a:t>Learn </a:t>
            </a:r>
            <a:r>
              <a:rPr lang="en-GB" sz="2000" dirty="0"/>
              <a:t>about how to support and manage contact between a child and their </a:t>
            </a:r>
            <a:r>
              <a:rPr lang="en-GB" sz="2000" dirty="0" smtClean="0"/>
              <a:t>family</a:t>
            </a:r>
          </a:p>
          <a:p>
            <a:pPr marL="0" indent="0">
              <a:buClr>
                <a:srgbClr val="747374"/>
              </a:buClr>
              <a:buNone/>
              <a:defRPr/>
            </a:pPr>
            <a:endParaRPr lang="en-GB" sz="1000" dirty="0" smtClean="0"/>
          </a:p>
          <a:p>
            <a:pPr>
              <a:buClr>
                <a:srgbClr val="747374"/>
              </a:buClr>
              <a:buFont typeface="Arial" panose="020B0604020202020204" pitchFamily="34" charset="0"/>
              <a:buChar char="•"/>
              <a:defRPr/>
            </a:pPr>
            <a:r>
              <a:rPr lang="en-GB" sz="2000" dirty="0" smtClean="0"/>
              <a:t>Consider </a:t>
            </a:r>
            <a:r>
              <a:rPr lang="en-GB" sz="2000" dirty="0"/>
              <a:t>the specific issues to be considered when a baby is being </a:t>
            </a:r>
            <a:r>
              <a:rPr lang="en-GB" sz="2000" dirty="0" smtClean="0"/>
              <a:t>relinquished</a:t>
            </a:r>
          </a:p>
          <a:p>
            <a:pPr marL="0" indent="0">
              <a:buClr>
                <a:srgbClr val="747374"/>
              </a:buClr>
              <a:buNone/>
              <a:defRPr/>
            </a:pPr>
            <a:endParaRPr lang="en-GB" sz="1000" dirty="0" smtClean="0"/>
          </a:p>
          <a:p>
            <a:pPr>
              <a:buClr>
                <a:srgbClr val="747374"/>
              </a:buClr>
              <a:buFont typeface="Arial" panose="020B0604020202020204" pitchFamily="34" charset="0"/>
              <a:buChar char="•"/>
              <a:defRPr/>
            </a:pPr>
            <a:r>
              <a:rPr lang="en-GB" sz="2000" dirty="0" smtClean="0"/>
              <a:t>Review </a:t>
            </a:r>
            <a:r>
              <a:rPr lang="en-GB" sz="2000" dirty="0"/>
              <a:t>what is involved in becoming an early permanence carer</a:t>
            </a:r>
            <a:r>
              <a:rPr lang="en-GB" sz="2000" dirty="0" smtClean="0"/>
              <a:t> </a:t>
            </a:r>
          </a:p>
        </p:txBody>
      </p:sp>
      <p:sp>
        <p:nvSpPr>
          <p:cNvPr id="59396" name="Slide Number Placeholder 5"/>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D46518B4-665E-4502-B114-0A175A6AD88D}" type="slidenum">
              <a:rPr lang="en-US" altLang="en-US" sz="1200" smtClean="0">
                <a:solidFill>
                  <a:srgbClr val="898989"/>
                </a:solidFill>
                <a:latin typeface="Arial" charset="0"/>
              </a:rPr>
              <a:pPr algn="ctr">
                <a:spcBef>
                  <a:spcPct val="0"/>
                </a:spcBef>
                <a:buFontTx/>
                <a:buNone/>
              </a:pPr>
              <a:t>57</a:t>
            </a:fld>
            <a:endParaRPr lang="en-US" altLang="en-US" sz="1200" smtClean="0">
              <a:solidFill>
                <a:srgbClr val="898989"/>
              </a:solidFill>
              <a:latin typeface="Arial" charset="0"/>
            </a:endParaRPr>
          </a:p>
        </p:txBody>
      </p:sp>
    </p:spTree>
    <p:extLst>
      <p:ext uri="{BB962C8B-B14F-4D97-AF65-F5344CB8AC3E}">
        <p14:creationId xmlns:p14="http://schemas.microsoft.com/office/powerpoint/2010/main" val="34122332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a:defRPr/>
            </a:pPr>
            <a:r>
              <a:rPr lang="en-GB" altLang="en-US" dirty="0" smtClean="0">
                <a:solidFill>
                  <a:schemeClr val="accent2">
                    <a:lumMod val="75000"/>
                  </a:schemeClr>
                </a:solidFill>
              </a:rPr>
              <a:t>Housekeeping</a:t>
            </a:r>
          </a:p>
        </p:txBody>
      </p:sp>
      <p:sp>
        <p:nvSpPr>
          <p:cNvPr id="6147" name="Content Placeholder 2"/>
          <p:cNvSpPr>
            <a:spLocks noGrp="1"/>
          </p:cNvSpPr>
          <p:nvPr>
            <p:ph idx="1"/>
          </p:nvPr>
        </p:nvSpPr>
        <p:spPr/>
        <p:txBody>
          <a:bodyPr/>
          <a:lstStyle/>
          <a:p>
            <a:pPr>
              <a:buClr>
                <a:srgbClr val="747374"/>
              </a:buClr>
              <a:buFont typeface="Arial" panose="020B0604020202020204" pitchFamily="34" charset="0"/>
              <a:buChar char="•"/>
              <a:defRPr/>
            </a:pPr>
            <a:r>
              <a:rPr lang="en-GB" dirty="0" smtClean="0"/>
              <a:t>Toilets</a:t>
            </a:r>
          </a:p>
          <a:p>
            <a:pPr>
              <a:buClr>
                <a:srgbClr val="747374"/>
              </a:buClr>
              <a:buFont typeface="Arial" panose="020B0604020202020204" pitchFamily="34" charset="0"/>
              <a:buChar char="•"/>
              <a:defRPr/>
            </a:pPr>
            <a:r>
              <a:rPr lang="en-GB" dirty="0" smtClean="0"/>
              <a:t>Fire </a:t>
            </a:r>
            <a:r>
              <a:rPr lang="en-GB" dirty="0"/>
              <a:t>exits</a:t>
            </a:r>
          </a:p>
          <a:p>
            <a:pPr>
              <a:buClr>
                <a:srgbClr val="747374"/>
              </a:buClr>
              <a:buFont typeface="Arial" panose="020B0604020202020204" pitchFamily="34" charset="0"/>
              <a:buChar char="•"/>
              <a:defRPr/>
            </a:pPr>
            <a:r>
              <a:rPr lang="en-GB" dirty="0" smtClean="0"/>
              <a:t>Mobile phones and tech</a:t>
            </a:r>
            <a:endParaRPr lang="en-GB" dirty="0"/>
          </a:p>
          <a:p>
            <a:pPr>
              <a:buClr>
                <a:srgbClr val="747374"/>
              </a:buClr>
              <a:buFont typeface="Arial" panose="020B0604020202020204" pitchFamily="34" charset="0"/>
              <a:buChar char="•"/>
              <a:defRPr/>
            </a:pPr>
            <a:r>
              <a:rPr lang="en-GB" dirty="0"/>
              <a:t>Breaks</a:t>
            </a:r>
          </a:p>
          <a:p>
            <a:pPr>
              <a:buClr>
                <a:srgbClr val="747374"/>
              </a:buClr>
              <a:buFont typeface="Arial" panose="020B0604020202020204" pitchFamily="34" charset="0"/>
              <a:buChar char="•"/>
              <a:defRPr/>
            </a:pPr>
            <a:r>
              <a:rPr lang="en-GB" dirty="0"/>
              <a:t>Lunch</a:t>
            </a:r>
          </a:p>
          <a:p>
            <a:pPr marL="0" indent="0">
              <a:buFont typeface="Arial" panose="020B0604020202020204" pitchFamily="34" charset="0"/>
              <a:buNone/>
              <a:defRPr/>
            </a:pPr>
            <a:endParaRPr lang="en-GB" altLang="en-US" dirty="0" smtClean="0"/>
          </a:p>
        </p:txBody>
      </p:sp>
      <p:sp>
        <p:nvSpPr>
          <p:cNvPr id="60420" name="Slide Number Placeholder 4"/>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B0E034A8-CDD8-47C4-AF59-19F90028636A}" type="slidenum">
              <a:rPr lang="en-GB" altLang="en-US" sz="1200" smtClean="0">
                <a:solidFill>
                  <a:srgbClr val="898989"/>
                </a:solidFill>
                <a:latin typeface="Arial" charset="0"/>
              </a:rPr>
              <a:pPr algn="ctr">
                <a:spcBef>
                  <a:spcPct val="0"/>
                </a:spcBef>
                <a:buFontTx/>
                <a:buNone/>
              </a:pPr>
              <a:t>58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9746760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609600" y="841276"/>
            <a:ext cx="8139113" cy="1143000"/>
          </a:xfrm>
        </p:spPr>
        <p:txBody>
          <a:bodyPr/>
          <a:lstStyle/>
          <a:p>
            <a:pPr>
              <a:defRPr/>
            </a:pPr>
            <a:r>
              <a:rPr lang="en-GB" altLang="en-US" dirty="0" smtClean="0">
                <a:solidFill>
                  <a:schemeClr val="accent2">
                    <a:lumMod val="75000"/>
                  </a:schemeClr>
                </a:solidFill>
              </a:rPr>
              <a:t>Working agreement</a:t>
            </a:r>
          </a:p>
        </p:txBody>
      </p:sp>
      <p:graphicFrame>
        <p:nvGraphicFramePr>
          <p:cNvPr id="6" name="Content Placeholder 5"/>
          <p:cNvGraphicFramePr>
            <a:graphicFrameLocks noGrp="1"/>
          </p:cNvGraphicFramePr>
          <p:nvPr>
            <p:ph idx="1"/>
          </p:nvPr>
        </p:nvGraphicFramePr>
        <p:xfrm>
          <a:off x="395535" y="1412776"/>
          <a:ext cx="8424937"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44" name="Slide Number Placeholder 4"/>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5CB76048-8601-4DD1-A292-0672A452D635}" type="slidenum">
              <a:rPr lang="en-GB" altLang="en-US" sz="1200" smtClean="0">
                <a:solidFill>
                  <a:srgbClr val="000000"/>
                </a:solidFill>
                <a:latin typeface="Arial" charset="0"/>
              </a:rPr>
              <a:pPr algn="ctr">
                <a:spcBef>
                  <a:spcPct val="0"/>
                </a:spcBef>
                <a:buFontTx/>
                <a:buNone/>
              </a:pPr>
              <a:t>59</a:t>
            </a:fld>
            <a:endParaRPr lang="en-GB" altLang="en-US" sz="1200" smtClean="0">
              <a:solidFill>
                <a:srgbClr val="000000"/>
              </a:solidFill>
              <a:latin typeface="Arial" charset="0"/>
            </a:endParaRPr>
          </a:p>
        </p:txBody>
      </p:sp>
    </p:spTree>
    <p:extLst>
      <p:ext uri="{BB962C8B-B14F-4D97-AF65-F5344CB8AC3E}">
        <p14:creationId xmlns:p14="http://schemas.microsoft.com/office/powerpoint/2010/main" val="402618927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solidFill>
                  <a:srgbClr val="C00000"/>
                </a:solidFill>
              </a:rPr>
              <a:t>Group exercise:</a:t>
            </a:r>
            <a:br>
              <a:rPr lang="en-GB" altLang="en-US" dirty="0" smtClean="0">
                <a:solidFill>
                  <a:srgbClr val="C00000"/>
                </a:solidFill>
              </a:rPr>
            </a:br>
            <a:r>
              <a:rPr lang="en-GB" altLang="en-US" dirty="0" smtClean="0">
                <a:solidFill>
                  <a:srgbClr val="C00000"/>
                </a:solidFill>
              </a:rPr>
              <a:t>What is early permanence?</a:t>
            </a:r>
          </a:p>
        </p:txBody>
      </p:sp>
      <p:sp>
        <p:nvSpPr>
          <p:cNvPr id="7171" name="Content Placeholder 2"/>
          <p:cNvSpPr>
            <a:spLocks noGrp="1"/>
          </p:cNvSpPr>
          <p:nvPr>
            <p:ph idx="1"/>
          </p:nvPr>
        </p:nvSpPr>
        <p:spPr>
          <a:xfrm>
            <a:off x="469900" y="2492896"/>
            <a:ext cx="8229600" cy="3672408"/>
          </a:xfrm>
        </p:spPr>
        <p:txBody>
          <a:bodyPr/>
          <a:lstStyle/>
          <a:p>
            <a:pPr>
              <a:buClr>
                <a:srgbClr val="747374"/>
              </a:buClr>
            </a:pPr>
            <a:r>
              <a:rPr lang="en-GB" altLang="en-US" sz="2400" dirty="0" smtClean="0"/>
              <a:t>What do you understand early permanence to mean?</a:t>
            </a:r>
          </a:p>
          <a:p>
            <a:pPr marL="0" indent="0">
              <a:buClr>
                <a:srgbClr val="747374"/>
              </a:buClr>
              <a:buNone/>
            </a:pPr>
            <a:endParaRPr lang="en-GB" altLang="en-US" sz="2400" dirty="0" smtClean="0"/>
          </a:p>
          <a:p>
            <a:pPr>
              <a:buClr>
                <a:srgbClr val="747374"/>
              </a:buClr>
            </a:pPr>
            <a:r>
              <a:rPr lang="en-GB" altLang="en-US" sz="2400" dirty="0" smtClean="0"/>
              <a:t>Why does early permanence matter? What do you think the benefits are:</a:t>
            </a:r>
          </a:p>
          <a:p>
            <a:pPr marL="0" lvl="1" indent="0">
              <a:buClr>
                <a:srgbClr val="747374"/>
              </a:buClr>
              <a:buNone/>
            </a:pPr>
            <a:r>
              <a:rPr lang="en-GB" altLang="en-US" sz="2400" dirty="0" smtClean="0"/>
              <a:t>	- for children?</a:t>
            </a:r>
          </a:p>
          <a:p>
            <a:pPr marL="0" lvl="1" indent="0">
              <a:buClr>
                <a:srgbClr val="747374"/>
              </a:buClr>
              <a:buNone/>
            </a:pPr>
            <a:r>
              <a:rPr lang="en-GB" altLang="en-US" sz="2400" dirty="0" smtClean="0"/>
              <a:t>	- for prospective adopters?</a:t>
            </a:r>
          </a:p>
          <a:p>
            <a:pPr marL="0" lvl="1" indent="0">
              <a:buClr>
                <a:srgbClr val="747374"/>
              </a:buClr>
              <a:buNone/>
            </a:pPr>
            <a:endParaRPr lang="en-GB" altLang="en-US" sz="2400" dirty="0"/>
          </a:p>
          <a:p>
            <a:pPr lvl="1">
              <a:buClr>
                <a:srgbClr val="747374"/>
              </a:buClr>
            </a:pPr>
            <a:r>
              <a:rPr lang="en-GB" altLang="en-US" sz="2400" dirty="0" smtClean="0"/>
              <a:t>Who can be an early permanence carer?</a:t>
            </a:r>
          </a:p>
          <a:p>
            <a:pPr marL="0" lvl="1" indent="0">
              <a:buClr>
                <a:srgbClr val="747374"/>
              </a:buClr>
              <a:buNone/>
            </a:pPr>
            <a:endParaRPr lang="en-GB" altLang="en-US" sz="2400" dirty="0" smtClean="0"/>
          </a:p>
          <a:p>
            <a:endParaRPr lang="en-GB" altLang="en-US" dirty="0" smtClean="0"/>
          </a:p>
          <a:p>
            <a:endParaRPr lang="en-GB" altLang="en-US" dirty="0" smtClean="0"/>
          </a:p>
        </p:txBody>
      </p:sp>
      <p:sp>
        <p:nvSpPr>
          <p:cNvPr id="7172" name="Slide Number Placeholder 4"/>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fld id="{9B5A1A45-EC82-40CC-87BD-AC2EF64644F4}" type="slidenum">
              <a:rPr lang="en-GB" altLang="en-US" sz="1200" smtClean="0">
                <a:solidFill>
                  <a:srgbClr val="898989"/>
                </a:solidFill>
                <a:latin typeface="Arial" charset="0"/>
              </a:rPr>
              <a:pPr algn="ctr">
                <a:spcBef>
                  <a:spcPct val="0"/>
                </a:spcBef>
                <a:buFontTx/>
                <a:buNone/>
              </a:pPr>
              <a:t>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99879129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spect="1" noChangeArrowheads="1"/>
          </p:cNvSpPr>
          <p:nvPr/>
        </p:nvSpPr>
        <p:spPr bwMode="auto">
          <a:xfrm>
            <a:off x="150813" y="150813"/>
            <a:ext cx="876776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defRPr/>
            </a:pPr>
            <a:endParaRPr lang="en-GB" altLang="en-US" sz="3600" dirty="0">
              <a:solidFill>
                <a:srgbClr val="B70005"/>
              </a:solidFill>
            </a:endParaRPr>
          </a:p>
          <a:p>
            <a:pPr>
              <a:defRPr/>
            </a:pPr>
            <a:endParaRPr lang="en-US" altLang="en-US" b="1" dirty="0">
              <a:solidFill>
                <a:srgbClr val="4C4247"/>
              </a:solidFill>
              <a:latin typeface="+mn-lt"/>
            </a:endParaRPr>
          </a:p>
          <a:p>
            <a:pPr>
              <a:defRPr/>
            </a:pPr>
            <a:endParaRPr lang="en-US" altLang="en-US" b="1" dirty="0">
              <a:solidFill>
                <a:srgbClr val="4C4247"/>
              </a:solidFill>
              <a:latin typeface="+mn-lt"/>
            </a:endParaRPr>
          </a:p>
          <a:p>
            <a:pPr>
              <a:defRPr/>
            </a:pPr>
            <a:endParaRPr lang="en-US" altLang="en-US" b="1" dirty="0">
              <a:solidFill>
                <a:srgbClr val="4C4247"/>
              </a:solidFill>
              <a:latin typeface="+mn-lt"/>
            </a:endParaRPr>
          </a:p>
          <a:p>
            <a:pPr>
              <a:defRPr/>
            </a:pPr>
            <a:endParaRPr lang="en-US" altLang="en-US" b="1" dirty="0">
              <a:solidFill>
                <a:schemeClr val="tx2"/>
              </a:solidFill>
              <a:latin typeface="+mn-lt"/>
            </a:endParaRPr>
          </a:p>
          <a:p>
            <a:pPr>
              <a:defRPr/>
            </a:pPr>
            <a:endParaRPr lang="en-US" altLang="en-US" b="1" dirty="0">
              <a:solidFill>
                <a:schemeClr val="tx2"/>
              </a:solidFill>
              <a:latin typeface="+mn-lt"/>
            </a:endParaRPr>
          </a:p>
          <a:p>
            <a:pPr>
              <a:defRPr/>
            </a:pPr>
            <a:endParaRPr lang="en-US" altLang="en-US" dirty="0">
              <a:solidFill>
                <a:srgbClr val="4C4247"/>
              </a:solidFill>
            </a:endParaRPr>
          </a:p>
          <a:p>
            <a:pPr>
              <a:defRPr/>
            </a:pPr>
            <a:endParaRPr lang="en-GB" altLang="en-US" sz="2400" dirty="0">
              <a:solidFill>
                <a:schemeClr val="accent2"/>
              </a:solidFill>
            </a:endParaRPr>
          </a:p>
        </p:txBody>
      </p:sp>
      <p:sp>
        <p:nvSpPr>
          <p:cNvPr id="2" name="Title 1"/>
          <p:cNvSpPr>
            <a:spLocks noGrp="1"/>
          </p:cNvSpPr>
          <p:nvPr>
            <p:ph type="ctrTitle"/>
          </p:nvPr>
        </p:nvSpPr>
        <p:spPr/>
        <p:txBody>
          <a:bodyPr/>
          <a:lstStyle/>
          <a:p>
            <a:pPr>
              <a:defRPr/>
            </a:pPr>
            <a:r>
              <a:rPr lang="en-GB" altLang="en-US" dirty="0">
                <a:solidFill>
                  <a:srgbClr val="B70005"/>
                </a:solidFill>
                <a:latin typeface="+mn-lt"/>
              </a:rPr>
              <a:t>What happens when a child returns to </a:t>
            </a:r>
            <a:br>
              <a:rPr lang="en-GB" altLang="en-US" dirty="0">
                <a:solidFill>
                  <a:srgbClr val="B70005"/>
                </a:solidFill>
                <a:latin typeface="+mn-lt"/>
              </a:rPr>
            </a:br>
            <a:r>
              <a:rPr lang="en-GB" altLang="en-US" dirty="0" smtClean="0">
                <a:solidFill>
                  <a:srgbClr val="B70005"/>
                </a:solidFill>
                <a:latin typeface="+mn-lt"/>
              </a:rPr>
              <a:t>their family</a:t>
            </a:r>
            <a:r>
              <a:rPr lang="en-GB" altLang="en-US" dirty="0">
                <a:solidFill>
                  <a:srgbClr val="B70005"/>
                </a:solidFill>
                <a:latin typeface="+mn-lt"/>
              </a:rPr>
              <a:t>…</a:t>
            </a:r>
            <a:r>
              <a:rPr lang="en-US" altLang="en-US" dirty="0">
                <a:solidFill>
                  <a:srgbClr val="4C4247"/>
                </a:solidFill>
                <a:latin typeface="+mn-lt"/>
              </a:rPr>
              <a:t/>
            </a:r>
            <a:br>
              <a:rPr lang="en-US" altLang="en-US" dirty="0">
                <a:solidFill>
                  <a:srgbClr val="4C4247"/>
                </a:solidFill>
                <a:latin typeface="+mn-lt"/>
              </a:rPr>
            </a:br>
            <a:endParaRPr lang="en-GB" dirty="0"/>
          </a:p>
        </p:txBody>
      </p:sp>
      <p:sp>
        <p:nvSpPr>
          <p:cNvPr id="3" name="Subtitle 2"/>
          <p:cNvSpPr>
            <a:spLocks noGrp="1"/>
          </p:cNvSpPr>
          <p:nvPr>
            <p:ph type="subTitle" idx="1"/>
          </p:nvPr>
        </p:nvSpPr>
        <p:spPr/>
        <p:txBody>
          <a:bodyPr/>
          <a:lstStyle/>
          <a:p>
            <a:pPr>
              <a:buFont typeface="Arial" panose="020B0604020202020204" pitchFamily="34" charset="0"/>
              <a:buNone/>
              <a:defRPr/>
            </a:pPr>
            <a:endParaRPr lang="en-GB"/>
          </a:p>
        </p:txBody>
      </p:sp>
      <p:sp>
        <p:nvSpPr>
          <p:cNvPr id="6247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421DF0B-5D9B-435F-8273-62BC87C42AB6}" type="slidenum">
              <a:rPr lang="en-GB" altLang="en-US" sz="1200" smtClean="0">
                <a:solidFill>
                  <a:srgbClr val="898989"/>
                </a:solidFill>
                <a:latin typeface="Arial" charset="0"/>
              </a:rPr>
              <a:pPr>
                <a:spcBef>
                  <a:spcPct val="0"/>
                </a:spcBef>
                <a:buFontTx/>
                <a:buNone/>
              </a:pPr>
              <a:t>60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0845106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574760" y="836712"/>
            <a:ext cx="8077200" cy="1143000"/>
          </a:xfrm>
        </p:spPr>
        <p:txBody>
          <a:bodyPr/>
          <a:lstStyle/>
          <a:p>
            <a:pPr algn="l"/>
            <a:r>
              <a:rPr lang="en-GB" altLang="en-US" sz="2600" dirty="0" smtClean="0">
                <a:solidFill>
                  <a:srgbClr val="B70005"/>
                </a:solidFill>
              </a:rPr>
              <a:t>Possible outcomes of early permanence placements</a:t>
            </a:r>
            <a:endParaRPr lang="en-GB" altLang="en-US" sz="2600"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03381150"/>
              </p:ext>
            </p:extLst>
          </p:nvPr>
        </p:nvGraphicFramePr>
        <p:xfrm>
          <a:off x="457200" y="1280160"/>
          <a:ext cx="82296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34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B37055B-EABF-4555-BF5A-CEF5BC7DCCDF}" type="slidenum">
              <a:rPr lang="en-GB" altLang="en-US" sz="1200" smtClean="0">
                <a:solidFill>
                  <a:srgbClr val="898989"/>
                </a:solidFill>
                <a:latin typeface="Arial" charset="0"/>
              </a:rPr>
              <a:pPr>
                <a:spcBef>
                  <a:spcPct val="0"/>
                </a:spcBef>
                <a:buFontTx/>
                <a:buNone/>
              </a:pPr>
              <a:t>61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4789302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algn="l"/>
            <a:r>
              <a:rPr lang="en-GB" altLang="en-US" sz="3600" dirty="0" smtClean="0">
                <a:solidFill>
                  <a:srgbClr val="B70005"/>
                </a:solidFill>
              </a:rPr>
              <a:t>Managing uncertainty</a:t>
            </a:r>
          </a:p>
        </p:txBody>
      </p:sp>
      <p:sp>
        <p:nvSpPr>
          <p:cNvPr id="64515" name="Content Placeholder 2"/>
          <p:cNvSpPr>
            <a:spLocks noGrp="1"/>
          </p:cNvSpPr>
          <p:nvPr>
            <p:ph idx="1"/>
          </p:nvPr>
        </p:nvSpPr>
        <p:spPr>
          <a:xfrm>
            <a:off x="539552" y="2204864"/>
            <a:ext cx="8077200" cy="3561259"/>
          </a:xfrm>
        </p:spPr>
        <p:txBody>
          <a:bodyPr/>
          <a:lstStyle/>
          <a:p>
            <a:pPr marL="0" indent="0">
              <a:buFont typeface="Arial" charset="0"/>
              <a:buNone/>
            </a:pPr>
            <a:r>
              <a:rPr lang="en-GB" altLang="en-US" sz="2000" dirty="0" smtClean="0"/>
              <a:t>It is vital that people who are interested in considering any early permanence placement fully understand that the court cannot be pre-empted and the outcome is uncertain, and can think about the consequences for themselves, as people who wish to be parents, if the baby or child does not remain with them. </a:t>
            </a:r>
          </a:p>
          <a:p>
            <a:pPr marL="0" indent="0">
              <a:buFont typeface="Arial" charset="0"/>
              <a:buNone/>
            </a:pPr>
            <a:endParaRPr lang="en-GB" altLang="en-US" sz="2000" b="1" i="1" dirty="0" smtClean="0"/>
          </a:p>
          <a:p>
            <a:pPr marL="0" indent="0">
              <a:buFont typeface="Arial" charset="0"/>
              <a:buNone/>
            </a:pPr>
            <a:r>
              <a:rPr lang="en-GB" altLang="en-US" sz="2000" b="1" i="1" dirty="0" smtClean="0"/>
              <a:t>Prospective concurrent planning carers need to show that they have reflected on how they would cope should reunification become the plan, and how they would manage the impact of loss. </a:t>
            </a:r>
          </a:p>
          <a:p>
            <a:pPr marL="0" indent="0">
              <a:buFont typeface="Arial" charset="0"/>
              <a:buNone/>
            </a:pPr>
            <a:r>
              <a:rPr lang="en-GB" altLang="en-US" sz="2000" dirty="0" smtClean="0"/>
              <a:t>(CoramBAAF PAR guidance, 2016)</a:t>
            </a:r>
          </a:p>
          <a:p>
            <a:pPr marL="0" indent="0">
              <a:buFont typeface="Arial" charset="0"/>
              <a:buNone/>
            </a:pPr>
            <a:endParaRPr lang="en-GB" altLang="en-US" sz="2800" dirty="0" smtClean="0"/>
          </a:p>
        </p:txBody>
      </p:sp>
      <p:sp>
        <p:nvSpPr>
          <p:cNvPr id="645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03D6AE9-17FA-4397-9C03-A88F0B39290A}" type="slidenum">
              <a:rPr lang="en-GB" altLang="en-US" sz="1200" smtClean="0">
                <a:solidFill>
                  <a:srgbClr val="898989"/>
                </a:solidFill>
                <a:latin typeface="Arial" charset="0"/>
              </a:rPr>
              <a:pPr>
                <a:spcBef>
                  <a:spcPct val="0"/>
                </a:spcBef>
                <a:buFontTx/>
                <a:buNone/>
              </a:pPr>
              <a:t>62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60011530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extLst>
          </p:cNvPr>
          <p:cNvSpPr>
            <a:spLocks noChangeArrowheads="1"/>
          </p:cNvSpPr>
          <p:nvPr/>
        </p:nvSpPr>
        <p:spPr bwMode="auto">
          <a:xfrm>
            <a:off x="150813" y="989931"/>
            <a:ext cx="8723312" cy="536641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spcAft>
                <a:spcPts val="1200"/>
              </a:spcAft>
              <a:defRPr/>
            </a:pPr>
            <a:r>
              <a:rPr lang="en-GB" sz="3600" dirty="0" smtClean="0">
                <a:solidFill>
                  <a:srgbClr val="C00000"/>
                </a:solidFill>
                <a:latin typeface="+mj-lt"/>
              </a:rPr>
              <a:t>The support network</a:t>
            </a:r>
            <a:endParaRPr lang="en-GB" sz="3600" dirty="0">
              <a:latin typeface="+mj-lt"/>
            </a:endParaRPr>
          </a:p>
          <a:p>
            <a:pPr eaLnBrk="1" hangingPunct="1">
              <a:spcBef>
                <a:spcPct val="20000"/>
              </a:spcBef>
              <a:defRPr/>
            </a:pPr>
            <a:r>
              <a:rPr lang="en-GB" sz="2200" b="1" dirty="0">
                <a:solidFill>
                  <a:srgbClr val="747374"/>
                </a:solidFill>
                <a:latin typeface="+mj-lt"/>
              </a:rPr>
              <a:t>For couples: </a:t>
            </a:r>
          </a:p>
          <a:p>
            <a:pPr marL="342900" indent="-342900" eaLnBrk="1" hangingPunct="1">
              <a:spcBef>
                <a:spcPct val="20000"/>
              </a:spcBef>
              <a:buFontTx/>
              <a:buChar char="•"/>
              <a:defRPr/>
            </a:pPr>
            <a:r>
              <a:rPr lang="en-GB" sz="2000" dirty="0">
                <a:solidFill>
                  <a:srgbClr val="747374"/>
                </a:solidFill>
                <a:latin typeface="+mj-lt"/>
              </a:rPr>
              <a:t>The strength of the relationship is essential – both partners need to be motivated by the needs of the child.  If the child returns home, </a:t>
            </a:r>
            <a:r>
              <a:rPr lang="en-GB" sz="2000" dirty="0" smtClean="0">
                <a:solidFill>
                  <a:srgbClr val="747374"/>
                </a:solidFill>
                <a:latin typeface="+mj-lt"/>
              </a:rPr>
              <a:t>they will need to provide </a:t>
            </a:r>
            <a:r>
              <a:rPr lang="en-GB" sz="2000" dirty="0">
                <a:solidFill>
                  <a:srgbClr val="747374"/>
                </a:solidFill>
                <a:latin typeface="+mj-lt"/>
              </a:rPr>
              <a:t>mutual </a:t>
            </a:r>
            <a:r>
              <a:rPr lang="en-GB" sz="2000" dirty="0" smtClean="0">
                <a:solidFill>
                  <a:srgbClr val="747374"/>
                </a:solidFill>
                <a:latin typeface="+mj-lt"/>
              </a:rPr>
              <a:t>support</a:t>
            </a:r>
          </a:p>
          <a:p>
            <a:pPr eaLnBrk="1" hangingPunct="1">
              <a:spcBef>
                <a:spcPct val="20000"/>
              </a:spcBef>
              <a:defRPr/>
            </a:pPr>
            <a:endParaRPr lang="en-GB" sz="2000" dirty="0" smtClean="0">
              <a:solidFill>
                <a:srgbClr val="747374"/>
              </a:solidFill>
              <a:latin typeface="+mj-lt"/>
            </a:endParaRPr>
          </a:p>
          <a:p>
            <a:pPr marL="342900" indent="-342900" eaLnBrk="1" hangingPunct="1">
              <a:spcBef>
                <a:spcPct val="20000"/>
              </a:spcBef>
              <a:buFontTx/>
              <a:buChar char="•"/>
              <a:defRPr/>
            </a:pPr>
            <a:r>
              <a:rPr lang="en-GB" sz="2000" dirty="0" smtClean="0">
                <a:solidFill>
                  <a:srgbClr val="747374"/>
                </a:solidFill>
                <a:latin typeface="+mj-lt"/>
              </a:rPr>
              <a:t>Quote </a:t>
            </a:r>
            <a:r>
              <a:rPr lang="en-GB" sz="2000" dirty="0">
                <a:solidFill>
                  <a:srgbClr val="747374"/>
                </a:solidFill>
                <a:latin typeface="+mj-lt"/>
              </a:rPr>
              <a:t>from carer where child returned home – </a:t>
            </a:r>
            <a:r>
              <a:rPr lang="en-GB" sz="2000" b="1" dirty="0">
                <a:solidFill>
                  <a:srgbClr val="747374"/>
                </a:solidFill>
                <a:latin typeface="+mj-lt"/>
              </a:rPr>
              <a:t>‘If you are not on the same page, the cracks would start to show’</a:t>
            </a:r>
          </a:p>
          <a:p>
            <a:pPr eaLnBrk="1" hangingPunct="1">
              <a:spcBef>
                <a:spcPts val="600"/>
              </a:spcBef>
              <a:defRPr/>
            </a:pPr>
            <a:endParaRPr lang="en-GB" sz="2200" dirty="0">
              <a:latin typeface="+mj-lt"/>
            </a:endParaRPr>
          </a:p>
          <a:p>
            <a:pPr eaLnBrk="1" hangingPunct="1">
              <a:spcBef>
                <a:spcPct val="20000"/>
              </a:spcBef>
              <a:defRPr/>
            </a:pPr>
            <a:r>
              <a:rPr lang="en-GB" sz="2200" b="1" dirty="0">
                <a:solidFill>
                  <a:srgbClr val="747374"/>
                </a:solidFill>
                <a:latin typeface="+mj-lt"/>
              </a:rPr>
              <a:t>For single carers:</a:t>
            </a:r>
          </a:p>
          <a:p>
            <a:pPr marL="457200" indent="-457200" eaLnBrk="1" hangingPunct="1">
              <a:spcBef>
                <a:spcPct val="20000"/>
              </a:spcBef>
              <a:buFont typeface="Arial" pitchFamily="34" charset="0"/>
              <a:buChar char="•"/>
              <a:defRPr/>
            </a:pPr>
            <a:r>
              <a:rPr lang="en-GB" sz="2000" dirty="0" smtClean="0">
                <a:solidFill>
                  <a:srgbClr val="747374"/>
                </a:solidFill>
                <a:latin typeface="+mj-lt"/>
              </a:rPr>
              <a:t>Single carers need a </a:t>
            </a:r>
            <a:r>
              <a:rPr lang="en-GB" sz="2000" dirty="0">
                <a:solidFill>
                  <a:srgbClr val="747374"/>
                </a:solidFill>
                <a:latin typeface="+mj-lt"/>
              </a:rPr>
              <a:t>robust support network </a:t>
            </a:r>
            <a:r>
              <a:rPr lang="en-GB" sz="2000" dirty="0" smtClean="0">
                <a:solidFill>
                  <a:srgbClr val="747374"/>
                </a:solidFill>
                <a:latin typeface="+mj-lt"/>
              </a:rPr>
              <a:t>which </a:t>
            </a:r>
            <a:r>
              <a:rPr lang="en-GB" sz="2000" dirty="0">
                <a:solidFill>
                  <a:srgbClr val="747374"/>
                </a:solidFill>
                <a:latin typeface="+mj-lt"/>
              </a:rPr>
              <a:t>understands </a:t>
            </a:r>
            <a:r>
              <a:rPr lang="en-GB" sz="2000" dirty="0" smtClean="0">
                <a:solidFill>
                  <a:srgbClr val="747374"/>
                </a:solidFill>
                <a:latin typeface="+mj-lt"/>
              </a:rPr>
              <a:t>the carer’s </a:t>
            </a:r>
            <a:r>
              <a:rPr lang="en-GB" sz="2000" dirty="0">
                <a:solidFill>
                  <a:srgbClr val="747374"/>
                </a:solidFill>
                <a:latin typeface="+mj-lt"/>
              </a:rPr>
              <a:t>motivation and is committed to supporting the carer if </a:t>
            </a:r>
            <a:r>
              <a:rPr lang="en-GB" sz="2000" dirty="0" smtClean="0">
                <a:solidFill>
                  <a:srgbClr val="747374"/>
                </a:solidFill>
                <a:latin typeface="+mj-lt"/>
              </a:rPr>
              <a:t>the child </a:t>
            </a:r>
            <a:r>
              <a:rPr lang="en-GB" sz="2000" dirty="0">
                <a:solidFill>
                  <a:srgbClr val="747374"/>
                </a:solidFill>
                <a:latin typeface="+mj-lt"/>
              </a:rPr>
              <a:t>returns </a:t>
            </a:r>
            <a:r>
              <a:rPr lang="en-GB" sz="2000" dirty="0" smtClean="0">
                <a:solidFill>
                  <a:srgbClr val="747374"/>
                </a:solidFill>
                <a:latin typeface="+mj-lt"/>
              </a:rPr>
              <a:t>home</a:t>
            </a:r>
            <a:endParaRPr lang="en-GB" sz="2000" dirty="0"/>
          </a:p>
          <a:p>
            <a:pPr eaLnBrk="1" hangingPunct="1">
              <a:spcBef>
                <a:spcPct val="20000"/>
              </a:spcBef>
              <a:defRPr/>
            </a:pPr>
            <a:endParaRPr lang="en-GB" sz="2400" b="1" dirty="0">
              <a:latin typeface="+mn-lt"/>
            </a:endParaRPr>
          </a:p>
        </p:txBody>
      </p:sp>
      <p:sp>
        <p:nvSpPr>
          <p:cNvPr id="655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A36EFF7-4417-458A-A7FC-192285F25ABC}" type="slidenum">
              <a:rPr lang="en-GB" altLang="en-US" sz="1200" smtClean="0">
                <a:solidFill>
                  <a:srgbClr val="898989"/>
                </a:solidFill>
                <a:latin typeface="Arial" charset="0"/>
              </a:rPr>
              <a:pPr>
                <a:spcBef>
                  <a:spcPct val="0"/>
                </a:spcBef>
                <a:buFontTx/>
                <a:buNone/>
              </a:pPr>
              <a:t>63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184140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539552" y="924992"/>
            <a:ext cx="8077200" cy="1143000"/>
          </a:xfrm>
        </p:spPr>
        <p:txBody>
          <a:bodyPr/>
          <a:lstStyle/>
          <a:p>
            <a:pPr algn="l"/>
            <a:r>
              <a:rPr lang="en-GB" altLang="en-US" sz="3600" dirty="0" smtClean="0">
                <a:solidFill>
                  <a:srgbClr val="C00000"/>
                </a:solidFill>
              </a:rPr>
              <a:t>Why and how would a care plan change?</a:t>
            </a:r>
          </a:p>
        </p:txBody>
      </p:sp>
      <p:sp>
        <p:nvSpPr>
          <p:cNvPr id="66563" name="Content Placeholder 2"/>
          <p:cNvSpPr>
            <a:spLocks noGrp="1"/>
          </p:cNvSpPr>
          <p:nvPr>
            <p:ph idx="1"/>
          </p:nvPr>
        </p:nvSpPr>
        <p:spPr>
          <a:xfrm>
            <a:off x="539552" y="1844824"/>
            <a:ext cx="8077200" cy="4511526"/>
          </a:xfrm>
        </p:spPr>
        <p:txBody>
          <a:bodyPr/>
          <a:lstStyle/>
          <a:p>
            <a:pPr marL="0" indent="0">
              <a:spcBef>
                <a:spcPts val="1800"/>
              </a:spcBef>
              <a:buClr>
                <a:srgbClr val="747374"/>
              </a:buClr>
              <a:buNone/>
            </a:pPr>
            <a:endParaRPr lang="en-GB" altLang="en-US" sz="1000" dirty="0" smtClean="0"/>
          </a:p>
          <a:p>
            <a:pPr>
              <a:spcBef>
                <a:spcPts val="1800"/>
              </a:spcBef>
              <a:buClr>
                <a:srgbClr val="747374"/>
              </a:buClr>
            </a:pPr>
            <a:r>
              <a:rPr lang="en-GB" altLang="en-US" sz="2000" dirty="0" smtClean="0"/>
              <a:t>If a family member is identified in proceedings, they will likely be assessed</a:t>
            </a:r>
          </a:p>
          <a:p>
            <a:pPr>
              <a:spcBef>
                <a:spcPts val="1800"/>
              </a:spcBef>
              <a:buClr>
                <a:srgbClr val="747374"/>
              </a:buClr>
            </a:pPr>
            <a:r>
              <a:rPr lang="en-GB" altLang="en-US" sz="2000" dirty="0" smtClean="0"/>
              <a:t>If the assessment is positive, the local authority may decide that they will change their care plan for the child from adoption to placement with a family member</a:t>
            </a:r>
          </a:p>
          <a:p>
            <a:pPr>
              <a:spcBef>
                <a:spcPts val="1800"/>
              </a:spcBef>
              <a:buClr>
                <a:srgbClr val="747374"/>
              </a:buClr>
            </a:pPr>
            <a:r>
              <a:rPr lang="en-GB" altLang="en-US" sz="2000" dirty="0" smtClean="0"/>
              <a:t>However, a child will rarely move to a family placement prior to the final hearing and therefore the child will remain in placement until then – often with contact introduced for the family member</a:t>
            </a:r>
          </a:p>
          <a:p>
            <a:pPr>
              <a:spcBef>
                <a:spcPts val="1800"/>
              </a:spcBef>
              <a:buClr>
                <a:srgbClr val="747374"/>
              </a:buClr>
            </a:pPr>
            <a:r>
              <a:rPr lang="en-GB" altLang="en-US" sz="2000" dirty="0" smtClean="0"/>
              <a:t>Remaining in the placement during this time provides stability for the child at a time of uncertainty</a:t>
            </a:r>
          </a:p>
        </p:txBody>
      </p:sp>
      <p:sp>
        <p:nvSpPr>
          <p:cNvPr id="6656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D1D35EA-0579-4B34-871D-47C8F4B335B3}" type="slidenum">
              <a:rPr lang="en-GB" altLang="en-US" sz="1200" smtClean="0">
                <a:solidFill>
                  <a:srgbClr val="898989"/>
                </a:solidFill>
                <a:latin typeface="Arial" charset="0"/>
              </a:rPr>
              <a:pPr>
                <a:spcBef>
                  <a:spcPct val="0"/>
                </a:spcBef>
                <a:buFontTx/>
                <a:buNone/>
              </a:pPr>
              <a:t>64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00075438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algn="l"/>
            <a:r>
              <a:rPr lang="en-GB" altLang="en-US" sz="3600" dirty="0" smtClean="0">
                <a:solidFill>
                  <a:srgbClr val="C00000"/>
                </a:solidFill>
              </a:rPr>
              <a:t>Contact with the family member</a:t>
            </a:r>
          </a:p>
        </p:txBody>
      </p:sp>
      <p:sp>
        <p:nvSpPr>
          <p:cNvPr id="67587" name="Content Placeholder 2"/>
          <p:cNvSpPr>
            <a:spLocks noGrp="1"/>
          </p:cNvSpPr>
          <p:nvPr>
            <p:ph idx="1"/>
          </p:nvPr>
        </p:nvSpPr>
        <p:spPr/>
        <p:txBody>
          <a:bodyPr/>
          <a:lstStyle/>
          <a:p>
            <a:pPr>
              <a:spcBef>
                <a:spcPts val="0"/>
              </a:spcBef>
              <a:buClr>
                <a:srgbClr val="747374"/>
              </a:buClr>
            </a:pPr>
            <a:r>
              <a:rPr lang="en-GB" altLang="en-US" sz="2000" dirty="0" smtClean="0"/>
              <a:t>If agreed prior to the final hearing, contact is likely to be arranged with the family member. </a:t>
            </a:r>
          </a:p>
          <a:p>
            <a:pPr>
              <a:spcBef>
                <a:spcPts val="0"/>
              </a:spcBef>
              <a:buClr>
                <a:srgbClr val="747374"/>
              </a:buClr>
            </a:pPr>
            <a:endParaRPr lang="en-GB" altLang="en-US" sz="1000" dirty="0"/>
          </a:p>
          <a:p>
            <a:pPr>
              <a:spcBef>
                <a:spcPts val="0"/>
              </a:spcBef>
              <a:buClr>
                <a:srgbClr val="747374"/>
              </a:buClr>
            </a:pPr>
            <a:r>
              <a:rPr lang="en-GB" altLang="en-US" sz="2000" dirty="0" smtClean="0"/>
              <a:t>The carers would take the child to contact with the family member who is likely to have permanent care of the child</a:t>
            </a:r>
          </a:p>
          <a:p>
            <a:pPr marL="0" indent="0">
              <a:spcBef>
                <a:spcPts val="0"/>
              </a:spcBef>
              <a:buClr>
                <a:srgbClr val="747374"/>
              </a:buClr>
              <a:buNone/>
            </a:pPr>
            <a:endParaRPr lang="en-GB" altLang="en-US" sz="1000" dirty="0" smtClean="0"/>
          </a:p>
          <a:p>
            <a:pPr>
              <a:spcBef>
                <a:spcPts val="0"/>
              </a:spcBef>
              <a:buClr>
                <a:srgbClr val="747374"/>
              </a:buClr>
            </a:pPr>
            <a:r>
              <a:rPr lang="en-GB" altLang="en-US" sz="2000" dirty="0" smtClean="0"/>
              <a:t>This can provoke conflicting feelings for the carer. However, often getting to know the family member helps reduce anxiety as carers know where the child will be going</a:t>
            </a:r>
          </a:p>
          <a:p>
            <a:pPr marL="0" indent="0">
              <a:spcBef>
                <a:spcPts val="0"/>
              </a:spcBef>
              <a:buClr>
                <a:srgbClr val="747374"/>
              </a:buClr>
              <a:buNone/>
            </a:pPr>
            <a:endParaRPr lang="en-GB" altLang="en-US" sz="1000" dirty="0" smtClean="0"/>
          </a:p>
          <a:p>
            <a:pPr>
              <a:spcBef>
                <a:spcPts val="0"/>
              </a:spcBef>
              <a:buClr>
                <a:srgbClr val="747374"/>
              </a:buClr>
            </a:pPr>
            <a:r>
              <a:rPr lang="en-GB" altLang="en-US" sz="2000" dirty="0" smtClean="0"/>
              <a:t>The relationship between carer and family member can also support the transition for the child</a:t>
            </a:r>
          </a:p>
        </p:txBody>
      </p:sp>
      <p:sp>
        <p:nvSpPr>
          <p:cNvPr id="675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101A391-D9F9-470A-A719-90C1A70EBC62}" type="slidenum">
              <a:rPr lang="en-GB" altLang="en-US" sz="1200" smtClean="0">
                <a:solidFill>
                  <a:srgbClr val="898989"/>
                </a:solidFill>
                <a:latin typeface="Arial" charset="0"/>
              </a:rPr>
              <a:pPr>
                <a:spcBef>
                  <a:spcPct val="0"/>
                </a:spcBef>
                <a:buFontTx/>
                <a:buNone/>
              </a:pPr>
              <a:t>65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3374223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extLst>
          </p:cNvPr>
          <p:cNvSpPr>
            <a:spLocks noChangeArrowheads="1"/>
          </p:cNvSpPr>
          <p:nvPr/>
        </p:nvSpPr>
        <p:spPr bwMode="auto">
          <a:xfrm>
            <a:off x="150813" y="908720"/>
            <a:ext cx="8723312" cy="544763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n-lt"/>
              </a:rPr>
              <a:t>Making the return work </a:t>
            </a:r>
            <a:endParaRPr lang="en-GB" sz="3600" dirty="0" smtClean="0">
              <a:solidFill>
                <a:srgbClr val="B70005"/>
              </a:solidFill>
              <a:latin typeface="+mn-lt"/>
            </a:endParaRPr>
          </a:p>
          <a:p>
            <a:pPr>
              <a:defRPr/>
            </a:pPr>
            <a:endParaRPr lang="en-GB" sz="3000" dirty="0">
              <a:solidFill>
                <a:srgbClr val="B70005"/>
              </a:solidFill>
              <a:latin typeface="+mn-lt"/>
            </a:endParaRPr>
          </a:p>
          <a:p>
            <a:pPr marL="342900" indent="-342900" eaLnBrk="1" hangingPunct="1">
              <a:spcBef>
                <a:spcPct val="20000"/>
              </a:spcBef>
              <a:buFontTx/>
              <a:buChar char="•"/>
              <a:defRPr/>
            </a:pPr>
            <a:r>
              <a:rPr lang="en-GB" sz="2000" dirty="0">
                <a:solidFill>
                  <a:srgbClr val="747374"/>
                </a:solidFill>
                <a:latin typeface="+mn-lt"/>
              </a:rPr>
              <a:t>The carers </a:t>
            </a:r>
            <a:r>
              <a:rPr lang="en-GB" sz="2000" dirty="0" smtClean="0">
                <a:solidFill>
                  <a:srgbClr val="747374"/>
                </a:solidFill>
                <a:latin typeface="+mn-lt"/>
              </a:rPr>
              <a:t>should </a:t>
            </a:r>
            <a:r>
              <a:rPr lang="en-GB" sz="2000" dirty="0">
                <a:solidFill>
                  <a:srgbClr val="747374"/>
                </a:solidFill>
                <a:latin typeface="+mn-lt"/>
              </a:rPr>
              <a:t>meet the family member before </a:t>
            </a:r>
            <a:r>
              <a:rPr lang="en-GB" sz="2000" dirty="0" smtClean="0">
                <a:solidFill>
                  <a:srgbClr val="747374"/>
                </a:solidFill>
                <a:latin typeface="+mn-lt"/>
              </a:rPr>
              <a:t>contact commences</a:t>
            </a:r>
          </a:p>
          <a:p>
            <a:pPr eaLnBrk="1" hangingPunct="1">
              <a:spcBef>
                <a:spcPct val="20000"/>
              </a:spcBef>
              <a:defRPr/>
            </a:pPr>
            <a:endParaRPr lang="en-GB" sz="1000" dirty="0" smtClean="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This may take place before the final hearing</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Tx/>
              <a:buChar char="•"/>
              <a:defRPr/>
            </a:pPr>
            <a:r>
              <a:rPr lang="en-GB" sz="2000" dirty="0" smtClean="0">
                <a:solidFill>
                  <a:srgbClr val="747374"/>
                </a:solidFill>
                <a:latin typeface="+mn-lt"/>
              </a:rPr>
              <a:t>Carers and family members have </a:t>
            </a:r>
            <a:r>
              <a:rPr lang="en-GB" sz="2000" dirty="0">
                <a:solidFill>
                  <a:srgbClr val="747374"/>
                </a:solidFill>
                <a:latin typeface="+mn-lt"/>
              </a:rPr>
              <a:t>their own </a:t>
            </a:r>
            <a:r>
              <a:rPr lang="en-GB" sz="2000" dirty="0" smtClean="0">
                <a:solidFill>
                  <a:srgbClr val="747374"/>
                </a:solidFill>
                <a:latin typeface="+mn-lt"/>
              </a:rPr>
              <a:t>support social worker</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The family </a:t>
            </a:r>
            <a:r>
              <a:rPr lang="en-GB" sz="2000" dirty="0" smtClean="0">
                <a:solidFill>
                  <a:srgbClr val="747374"/>
                </a:solidFill>
                <a:latin typeface="+mn-lt"/>
              </a:rPr>
              <a:t>members should be helped to understand </a:t>
            </a:r>
            <a:r>
              <a:rPr lang="en-GB" sz="2000" dirty="0">
                <a:solidFill>
                  <a:srgbClr val="747374"/>
                </a:solidFill>
                <a:latin typeface="+mn-lt"/>
              </a:rPr>
              <a:t>what a concurrent/</a:t>
            </a:r>
            <a:r>
              <a:rPr lang="en-GB" sz="2000" dirty="0" err="1">
                <a:solidFill>
                  <a:srgbClr val="747374"/>
                </a:solidFill>
                <a:latin typeface="+mn-lt"/>
              </a:rPr>
              <a:t>FfA</a:t>
            </a:r>
            <a:r>
              <a:rPr lang="en-GB" sz="2000" dirty="0">
                <a:solidFill>
                  <a:srgbClr val="747374"/>
                </a:solidFill>
                <a:latin typeface="+mn-lt"/>
              </a:rPr>
              <a:t> placement is and </a:t>
            </a:r>
            <a:r>
              <a:rPr lang="en-GB" sz="2000" dirty="0" smtClean="0">
                <a:solidFill>
                  <a:srgbClr val="747374"/>
                </a:solidFill>
                <a:latin typeface="+mn-lt"/>
              </a:rPr>
              <a:t>to </a:t>
            </a:r>
            <a:r>
              <a:rPr lang="en-GB" sz="2000" dirty="0">
                <a:solidFill>
                  <a:srgbClr val="747374"/>
                </a:solidFill>
                <a:latin typeface="+mn-lt"/>
              </a:rPr>
              <a:t>understand the impact on the carers of the </a:t>
            </a:r>
            <a:r>
              <a:rPr lang="en-GB" sz="2000" dirty="0" smtClean="0">
                <a:solidFill>
                  <a:srgbClr val="747374"/>
                </a:solidFill>
                <a:latin typeface="+mn-lt"/>
              </a:rPr>
              <a:t>move</a:t>
            </a:r>
          </a:p>
          <a:p>
            <a:pPr eaLnBrk="1" hangingPunct="1">
              <a:spcBef>
                <a:spcPct val="20000"/>
              </a:spcBef>
              <a:defRPr/>
            </a:pPr>
            <a:endParaRPr lang="en-GB" sz="1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The focus remains on making the transition as manageable </a:t>
            </a:r>
            <a:r>
              <a:rPr lang="en-GB" sz="2000" dirty="0" smtClean="0">
                <a:solidFill>
                  <a:srgbClr val="747374"/>
                </a:solidFill>
                <a:latin typeface="+mn-lt"/>
              </a:rPr>
              <a:t>as possible for </a:t>
            </a:r>
            <a:r>
              <a:rPr lang="en-GB" sz="2000" dirty="0">
                <a:solidFill>
                  <a:srgbClr val="747374"/>
                </a:solidFill>
                <a:latin typeface="+mn-lt"/>
              </a:rPr>
              <a:t>the </a:t>
            </a:r>
            <a:r>
              <a:rPr lang="en-GB" sz="2000" dirty="0" smtClean="0">
                <a:solidFill>
                  <a:srgbClr val="747374"/>
                </a:solidFill>
                <a:latin typeface="+mn-lt"/>
              </a:rPr>
              <a:t>child </a:t>
            </a:r>
            <a:r>
              <a:rPr lang="en-GB" sz="2000" dirty="0">
                <a:solidFill>
                  <a:srgbClr val="747374"/>
                </a:solidFill>
                <a:latin typeface="+mn-lt"/>
              </a:rPr>
              <a:t>– this is a shared goal for all involved</a:t>
            </a:r>
          </a:p>
        </p:txBody>
      </p:sp>
      <p:sp>
        <p:nvSpPr>
          <p:cNvPr id="686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D1A2C42-33D5-463A-A034-426B838A205A}" type="slidenum">
              <a:rPr lang="en-GB" altLang="en-US" sz="1200" smtClean="0">
                <a:solidFill>
                  <a:srgbClr val="898989"/>
                </a:solidFill>
                <a:latin typeface="Arial" charset="0"/>
              </a:rPr>
              <a:pPr>
                <a:spcBef>
                  <a:spcPct val="0"/>
                </a:spcBef>
                <a:buFontTx/>
                <a:buNone/>
              </a:pPr>
              <a:t>66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1111846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extLst>
          </p:cNvPr>
          <p:cNvSpPr>
            <a:spLocks noChangeArrowheads="1"/>
          </p:cNvSpPr>
          <p:nvPr/>
        </p:nvSpPr>
        <p:spPr bwMode="auto">
          <a:xfrm>
            <a:off x="150813" y="1052736"/>
            <a:ext cx="8723312" cy="551043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n-lt"/>
              </a:rPr>
              <a:t>Making the return work</a:t>
            </a:r>
          </a:p>
          <a:p>
            <a:pPr>
              <a:defRPr/>
            </a:pPr>
            <a:endParaRPr lang="en-GB" sz="2800" dirty="0">
              <a:solidFill>
                <a:srgbClr val="B70005"/>
              </a:solidFill>
              <a:latin typeface="+mn-lt"/>
            </a:endParaRPr>
          </a:p>
          <a:p>
            <a:pPr marL="342900" indent="-342900" eaLnBrk="1" hangingPunct="1">
              <a:spcBef>
                <a:spcPct val="20000"/>
              </a:spcBef>
              <a:buFontTx/>
              <a:buChar char="•"/>
              <a:defRPr/>
            </a:pPr>
            <a:r>
              <a:rPr lang="en-GB" sz="2000" dirty="0">
                <a:solidFill>
                  <a:srgbClr val="747374"/>
                </a:solidFill>
                <a:latin typeface="+mn-lt"/>
              </a:rPr>
              <a:t>Acknowledgement that it is an emotionally difficult time for </a:t>
            </a:r>
            <a:r>
              <a:rPr lang="en-GB" sz="2000" dirty="0" smtClean="0">
                <a:solidFill>
                  <a:srgbClr val="747374"/>
                </a:solidFill>
                <a:latin typeface="+mn-lt"/>
              </a:rPr>
              <a:t>everyone</a:t>
            </a:r>
          </a:p>
          <a:p>
            <a:pPr eaLnBrk="1" hangingPunct="1">
              <a:spcBef>
                <a:spcPct val="20000"/>
              </a:spcBef>
              <a:defRPr/>
            </a:pPr>
            <a:endParaRPr lang="en-GB" sz="2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A clear transition plan is put in place after the final hearing – how many contacts over what period and where, depending on the age of the child, length of placement, and whether there has already been contact </a:t>
            </a:r>
            <a:endParaRPr lang="en-GB" sz="2000" dirty="0" smtClean="0">
              <a:solidFill>
                <a:srgbClr val="747374"/>
              </a:solidFill>
              <a:latin typeface="+mn-lt"/>
            </a:endParaRPr>
          </a:p>
          <a:p>
            <a:pPr eaLnBrk="1" hangingPunct="1">
              <a:spcBef>
                <a:spcPct val="20000"/>
              </a:spcBef>
              <a:defRPr/>
            </a:pPr>
            <a:endParaRPr lang="en-GB" sz="2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Transition plans can happen over three days or </a:t>
            </a:r>
            <a:r>
              <a:rPr lang="en-GB" sz="2000" dirty="0" smtClean="0">
                <a:solidFill>
                  <a:srgbClr val="747374"/>
                </a:solidFill>
                <a:latin typeface="+mn-lt"/>
              </a:rPr>
              <a:t>more usually </a:t>
            </a:r>
            <a:r>
              <a:rPr lang="en-GB" sz="2000" dirty="0">
                <a:solidFill>
                  <a:srgbClr val="747374"/>
                </a:solidFill>
                <a:latin typeface="+mn-lt"/>
              </a:rPr>
              <a:t>up to two weeks, depending on how much contact there has already been with family and other relevant issues</a:t>
            </a:r>
          </a:p>
        </p:txBody>
      </p:sp>
      <p:sp>
        <p:nvSpPr>
          <p:cNvPr id="696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AED691-E14E-4DCA-A4D0-9395BFA71E76}" type="slidenum">
              <a:rPr lang="en-GB" altLang="en-US" sz="1200" smtClean="0">
                <a:solidFill>
                  <a:srgbClr val="898989"/>
                </a:solidFill>
                <a:latin typeface="Arial" charset="0"/>
              </a:rPr>
              <a:pPr>
                <a:spcBef>
                  <a:spcPct val="0"/>
                </a:spcBef>
                <a:buFontTx/>
                <a:buNone/>
              </a:pPr>
              <a:t>67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987255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extLst>
          </p:cNvPr>
          <p:cNvSpPr>
            <a:spLocks noChangeArrowheads="1"/>
          </p:cNvSpPr>
          <p:nvPr/>
        </p:nvSpPr>
        <p:spPr bwMode="auto">
          <a:xfrm>
            <a:off x="132165" y="980728"/>
            <a:ext cx="8723312" cy="529441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Support for families post-return</a:t>
            </a:r>
          </a:p>
          <a:p>
            <a:pPr>
              <a:defRPr/>
            </a:pPr>
            <a:endParaRPr lang="en-GB" sz="2400" b="1" dirty="0">
              <a:solidFill>
                <a:srgbClr val="B70005"/>
              </a:solidFill>
            </a:endParaRPr>
          </a:p>
          <a:p>
            <a:pPr marL="342900" indent="-342900" eaLnBrk="1" hangingPunct="1">
              <a:spcBef>
                <a:spcPct val="20000"/>
              </a:spcBef>
              <a:buFontTx/>
              <a:buChar char="•"/>
              <a:defRPr/>
            </a:pPr>
            <a:r>
              <a:rPr lang="en-GB" sz="2000" dirty="0">
                <a:solidFill>
                  <a:srgbClr val="747374"/>
                </a:solidFill>
                <a:latin typeface="+mn-lt"/>
              </a:rPr>
              <a:t>Key support: from contact workers (if involved) and the carers’ social worker – they understand what carers have been through and know their foster child </a:t>
            </a:r>
            <a:endParaRPr lang="en-GB" sz="2000" dirty="0" smtClean="0">
              <a:solidFill>
                <a:srgbClr val="747374"/>
              </a:solidFill>
              <a:latin typeface="+mn-lt"/>
            </a:endParaRPr>
          </a:p>
          <a:p>
            <a:pPr eaLnBrk="1" hangingPunct="1">
              <a:spcBef>
                <a:spcPct val="20000"/>
              </a:spcBef>
              <a:defRPr/>
            </a:pPr>
            <a:endParaRPr lang="en-GB" sz="2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Have a plan, including: who in your network would you call on for support? Do you want to go away? Do you want some time at home first to adjust? If a couple, how will you manage your own responses and stay in touch with each other</a:t>
            </a:r>
            <a:r>
              <a:rPr lang="en-GB" sz="2000" dirty="0" smtClean="0">
                <a:solidFill>
                  <a:srgbClr val="747374"/>
                </a:solidFill>
                <a:latin typeface="+mn-lt"/>
              </a:rPr>
              <a:t>?</a:t>
            </a:r>
          </a:p>
          <a:p>
            <a:pPr eaLnBrk="1" hangingPunct="1">
              <a:spcBef>
                <a:spcPct val="20000"/>
              </a:spcBef>
              <a:defRPr/>
            </a:pPr>
            <a:endParaRPr lang="en-GB" sz="2000" dirty="0">
              <a:solidFill>
                <a:srgbClr val="747374"/>
              </a:solidFill>
              <a:latin typeface="+mn-lt"/>
            </a:endParaRPr>
          </a:p>
          <a:p>
            <a:pPr marL="342900" indent="-342900" eaLnBrk="1" hangingPunct="1">
              <a:spcBef>
                <a:spcPct val="20000"/>
              </a:spcBef>
              <a:buFontTx/>
              <a:buChar char="•"/>
              <a:defRPr/>
            </a:pPr>
            <a:r>
              <a:rPr lang="en-GB" sz="2000" dirty="0">
                <a:solidFill>
                  <a:srgbClr val="747374"/>
                </a:solidFill>
                <a:latin typeface="+mn-lt"/>
              </a:rPr>
              <a:t>Counselling support – some agencies offer counselling support; some carers may seek their own counsellor through adoption support agencies such as PAC-UK </a:t>
            </a:r>
          </a:p>
          <a:p>
            <a:pPr marL="342900" indent="-342900" eaLnBrk="1" hangingPunct="1">
              <a:spcBef>
                <a:spcPct val="20000"/>
              </a:spcBef>
              <a:buFontTx/>
              <a:buChar char="•"/>
              <a:defRPr/>
            </a:pPr>
            <a:endParaRPr lang="en-GB" sz="2400" dirty="0">
              <a:latin typeface="+mn-lt"/>
            </a:endParaRPr>
          </a:p>
          <a:p>
            <a:pPr marL="342900" indent="-342900" eaLnBrk="1" hangingPunct="1">
              <a:spcBef>
                <a:spcPct val="20000"/>
              </a:spcBef>
              <a:buFontTx/>
              <a:buChar char="•"/>
              <a:defRPr/>
            </a:pPr>
            <a:endParaRPr lang="en-GB" sz="2400" dirty="0">
              <a:latin typeface="+mn-lt"/>
            </a:endParaRPr>
          </a:p>
        </p:txBody>
      </p:sp>
      <p:sp>
        <p:nvSpPr>
          <p:cNvPr id="7066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CB9B4F1-4048-4AC0-AAE0-706885F7743A}" type="slidenum">
              <a:rPr lang="en-GB" altLang="en-US" sz="1200" smtClean="0">
                <a:solidFill>
                  <a:srgbClr val="898989"/>
                </a:solidFill>
                <a:latin typeface="Arial" charset="0"/>
              </a:rPr>
              <a:pPr>
                <a:spcBef>
                  <a:spcPct val="0"/>
                </a:spcBef>
                <a:buFontTx/>
                <a:buNone/>
              </a:pPr>
              <a:t>68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8650534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extLst>
          </p:cNvPr>
          <p:cNvSpPr>
            <a:spLocks noChangeArrowheads="1"/>
          </p:cNvSpPr>
          <p:nvPr/>
        </p:nvSpPr>
        <p:spPr bwMode="auto">
          <a:xfrm>
            <a:off x="150813" y="917923"/>
            <a:ext cx="8723312" cy="543842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j-lt"/>
              </a:rPr>
              <a:t>What next</a:t>
            </a:r>
            <a:r>
              <a:rPr lang="en-GB" sz="3600" dirty="0" smtClean="0">
                <a:solidFill>
                  <a:srgbClr val="B70005"/>
                </a:solidFill>
                <a:latin typeface="+mj-lt"/>
              </a:rPr>
              <a:t>?</a:t>
            </a:r>
          </a:p>
          <a:p>
            <a:pPr>
              <a:defRPr/>
            </a:pPr>
            <a:endParaRPr lang="en-GB" sz="1000" dirty="0">
              <a:solidFill>
                <a:srgbClr val="B70005"/>
              </a:solidFill>
              <a:latin typeface="+mj-lt"/>
            </a:endParaRPr>
          </a:p>
          <a:p>
            <a:pPr marL="342900" indent="-342900" eaLnBrk="1" hangingPunct="1">
              <a:spcBef>
                <a:spcPct val="20000"/>
              </a:spcBef>
              <a:spcAft>
                <a:spcPts val="600"/>
              </a:spcAft>
              <a:buFontTx/>
              <a:buChar char="•"/>
              <a:defRPr/>
            </a:pPr>
            <a:r>
              <a:rPr lang="en-GB" sz="2000" dirty="0">
                <a:solidFill>
                  <a:srgbClr val="747374"/>
                </a:solidFill>
                <a:latin typeface="+mn-lt"/>
              </a:rPr>
              <a:t>A break – time to </a:t>
            </a:r>
            <a:r>
              <a:rPr lang="en-GB" sz="2000" dirty="0" smtClean="0">
                <a:solidFill>
                  <a:srgbClr val="747374"/>
                </a:solidFill>
                <a:latin typeface="+mn-lt"/>
              </a:rPr>
              <a:t>recuperate</a:t>
            </a:r>
          </a:p>
          <a:p>
            <a:pPr eaLnBrk="1" hangingPunct="1">
              <a:spcBef>
                <a:spcPct val="20000"/>
              </a:spcBef>
              <a:spcAft>
                <a:spcPts val="600"/>
              </a:spcAft>
              <a:defRPr/>
            </a:pPr>
            <a:endParaRPr lang="en-GB" sz="1000" dirty="0">
              <a:solidFill>
                <a:srgbClr val="747374"/>
              </a:solidFill>
              <a:latin typeface="+mn-lt"/>
            </a:endParaRPr>
          </a:p>
          <a:p>
            <a:pPr marL="342900" indent="-342900" eaLnBrk="1" hangingPunct="1">
              <a:spcBef>
                <a:spcPct val="20000"/>
              </a:spcBef>
              <a:spcAft>
                <a:spcPts val="600"/>
              </a:spcAft>
              <a:buFontTx/>
              <a:buChar char="•"/>
              <a:defRPr/>
            </a:pPr>
            <a:r>
              <a:rPr lang="en-GB" sz="2000" dirty="0">
                <a:solidFill>
                  <a:srgbClr val="747374"/>
                </a:solidFill>
                <a:latin typeface="+mn-lt"/>
              </a:rPr>
              <a:t>Time to talk about the experience and grieve for the child who will not become your son or </a:t>
            </a:r>
            <a:r>
              <a:rPr lang="en-GB" sz="2000" dirty="0" smtClean="0">
                <a:solidFill>
                  <a:srgbClr val="747374"/>
                </a:solidFill>
                <a:latin typeface="+mn-lt"/>
              </a:rPr>
              <a:t>daughter</a:t>
            </a:r>
          </a:p>
          <a:p>
            <a:pPr eaLnBrk="1" hangingPunct="1">
              <a:spcBef>
                <a:spcPct val="20000"/>
              </a:spcBef>
              <a:spcAft>
                <a:spcPts val="600"/>
              </a:spcAft>
              <a:defRPr/>
            </a:pPr>
            <a:endParaRPr lang="en-GB" sz="1000" dirty="0">
              <a:solidFill>
                <a:srgbClr val="747374"/>
              </a:solidFill>
              <a:latin typeface="+mn-lt"/>
            </a:endParaRPr>
          </a:p>
          <a:p>
            <a:pPr marL="342900" indent="-342900" eaLnBrk="1" hangingPunct="1">
              <a:spcBef>
                <a:spcPct val="20000"/>
              </a:spcBef>
              <a:spcAft>
                <a:spcPts val="600"/>
              </a:spcAft>
              <a:buFontTx/>
              <a:buChar char="•"/>
              <a:defRPr/>
            </a:pPr>
            <a:r>
              <a:rPr lang="en-GB" sz="2000" dirty="0">
                <a:solidFill>
                  <a:srgbClr val="747374"/>
                </a:solidFill>
                <a:latin typeface="+mn-lt"/>
              </a:rPr>
              <a:t>Talk to your social worker – what do you see happening next for building your family? Mainstream adoption? Early permanence again? </a:t>
            </a:r>
            <a:endParaRPr lang="en-GB" sz="2000" dirty="0" smtClean="0">
              <a:solidFill>
                <a:srgbClr val="747374"/>
              </a:solidFill>
              <a:latin typeface="+mn-lt"/>
            </a:endParaRPr>
          </a:p>
          <a:p>
            <a:pPr eaLnBrk="1" hangingPunct="1">
              <a:spcBef>
                <a:spcPct val="20000"/>
              </a:spcBef>
              <a:spcAft>
                <a:spcPts val="600"/>
              </a:spcAft>
              <a:defRPr/>
            </a:pPr>
            <a:endParaRPr lang="en-GB" sz="1000" dirty="0">
              <a:solidFill>
                <a:srgbClr val="747374"/>
              </a:solidFill>
              <a:latin typeface="+mn-lt"/>
            </a:endParaRPr>
          </a:p>
          <a:p>
            <a:pPr marL="342900" indent="-342900" eaLnBrk="1" hangingPunct="1">
              <a:spcBef>
                <a:spcPct val="20000"/>
              </a:spcBef>
              <a:spcAft>
                <a:spcPts val="600"/>
              </a:spcAft>
              <a:buFontTx/>
              <a:buChar char="•"/>
              <a:defRPr/>
            </a:pPr>
            <a:r>
              <a:rPr lang="en-GB" sz="2000" dirty="0">
                <a:solidFill>
                  <a:srgbClr val="747374"/>
                </a:solidFill>
                <a:latin typeface="+mn-lt"/>
              </a:rPr>
              <a:t>Anecdotally, most carers have gone on to </a:t>
            </a:r>
            <a:r>
              <a:rPr lang="en-GB" sz="2000" dirty="0" smtClean="0">
                <a:solidFill>
                  <a:srgbClr val="747374"/>
                </a:solidFill>
                <a:latin typeface="+mn-lt"/>
              </a:rPr>
              <a:t>accept an </a:t>
            </a:r>
            <a:r>
              <a:rPr lang="en-GB" sz="2000" dirty="0">
                <a:solidFill>
                  <a:srgbClr val="747374"/>
                </a:solidFill>
                <a:latin typeface="+mn-lt"/>
              </a:rPr>
              <a:t>early permanence or mainstream adoption placement </a:t>
            </a:r>
            <a:r>
              <a:rPr lang="en-GB" sz="2000" dirty="0" smtClean="0">
                <a:solidFill>
                  <a:srgbClr val="747374"/>
                </a:solidFill>
                <a:latin typeface="+mn-lt"/>
              </a:rPr>
              <a:t>again</a:t>
            </a:r>
          </a:p>
          <a:p>
            <a:pPr eaLnBrk="1" hangingPunct="1">
              <a:spcBef>
                <a:spcPct val="20000"/>
              </a:spcBef>
              <a:spcAft>
                <a:spcPts val="600"/>
              </a:spcAft>
              <a:defRPr/>
            </a:pPr>
            <a:endParaRPr lang="en-GB" sz="1000" dirty="0">
              <a:solidFill>
                <a:srgbClr val="747374"/>
              </a:solidFill>
              <a:latin typeface="+mn-lt"/>
            </a:endParaRPr>
          </a:p>
          <a:p>
            <a:pPr marL="342900" indent="-342900" eaLnBrk="1" hangingPunct="1">
              <a:spcBef>
                <a:spcPct val="20000"/>
              </a:spcBef>
              <a:spcAft>
                <a:spcPts val="600"/>
              </a:spcAft>
              <a:buFontTx/>
              <a:buChar char="•"/>
              <a:defRPr/>
            </a:pPr>
            <a:r>
              <a:rPr lang="en-GB" sz="2000" dirty="0">
                <a:solidFill>
                  <a:srgbClr val="747374"/>
                </a:solidFill>
                <a:latin typeface="+mn-lt"/>
              </a:rPr>
              <a:t>Coram has undertaken research that </a:t>
            </a:r>
            <a:r>
              <a:rPr lang="en-GB" sz="2000" dirty="0" smtClean="0">
                <a:solidFill>
                  <a:srgbClr val="747374"/>
                </a:solidFill>
                <a:latin typeface="+mn-lt"/>
              </a:rPr>
              <a:t>demonstrated </a:t>
            </a:r>
            <a:r>
              <a:rPr lang="en-GB" sz="2000" dirty="0">
                <a:solidFill>
                  <a:srgbClr val="747374"/>
                </a:solidFill>
                <a:latin typeface="+mn-lt"/>
              </a:rPr>
              <a:t>good outcomes for the small number of  children who returned home as well as those who were </a:t>
            </a:r>
            <a:r>
              <a:rPr lang="en-GB" sz="2000" dirty="0" smtClean="0">
                <a:solidFill>
                  <a:srgbClr val="747374"/>
                </a:solidFill>
                <a:latin typeface="+mn-lt"/>
              </a:rPr>
              <a:t>adopted, although this cannot be guaranteed</a:t>
            </a:r>
            <a:endParaRPr lang="en-GB" sz="2000" dirty="0">
              <a:solidFill>
                <a:srgbClr val="747374"/>
              </a:solidFill>
              <a:latin typeface="+mn-lt"/>
            </a:endParaRPr>
          </a:p>
          <a:p>
            <a:pPr eaLnBrk="1" hangingPunct="1">
              <a:spcBef>
                <a:spcPct val="20000"/>
              </a:spcBef>
              <a:defRPr/>
            </a:pPr>
            <a:endParaRPr lang="en-GB" sz="2400" dirty="0">
              <a:latin typeface="+mj-lt"/>
            </a:endParaRP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7168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59B3E84-0069-4EF6-A46F-7D0F4E76FC4C}" type="slidenum">
              <a:rPr lang="en-GB" altLang="en-US" sz="1200" smtClean="0">
                <a:solidFill>
                  <a:srgbClr val="898989"/>
                </a:solidFill>
                <a:latin typeface="Arial" charset="0"/>
              </a:rPr>
              <a:pPr>
                <a:spcBef>
                  <a:spcPct val="0"/>
                </a:spcBef>
                <a:buFontTx/>
                <a:buNone/>
              </a:pPr>
              <a:t>69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218855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519" y="990699"/>
            <a:ext cx="8622605" cy="546263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Why early permanence </a:t>
            </a:r>
            <a:r>
              <a:rPr lang="en-GB" sz="3600" dirty="0" smtClean="0">
                <a:solidFill>
                  <a:srgbClr val="B70005"/>
                </a:solidFill>
              </a:rPr>
              <a:t>matters</a:t>
            </a:r>
          </a:p>
          <a:p>
            <a:pPr>
              <a:defRPr/>
            </a:pPr>
            <a:endParaRPr lang="en-GB" sz="3600" dirty="0">
              <a:solidFill>
                <a:srgbClr val="B70005"/>
              </a:solidFill>
            </a:endParaRPr>
          </a:p>
          <a:p>
            <a:pPr>
              <a:defRPr/>
            </a:pPr>
            <a:endParaRPr lang="en-GB" b="1" dirty="0">
              <a:solidFill>
                <a:srgbClr val="4C4247"/>
              </a:solidFill>
            </a:endParaRPr>
          </a:p>
          <a:p>
            <a:pPr marL="571500" indent="-571500">
              <a:buFont typeface="Arial" pitchFamily="34" charset="0"/>
              <a:buChar char="•"/>
              <a:defRPr/>
            </a:pPr>
            <a:r>
              <a:rPr lang="en-GB" sz="2400" dirty="0">
                <a:solidFill>
                  <a:srgbClr val="747374"/>
                </a:solidFill>
                <a:latin typeface="+mj-lt"/>
              </a:rPr>
              <a:t>Impact of the quality of care on neurological development</a:t>
            </a:r>
            <a:br>
              <a:rPr lang="en-GB" sz="2400" dirty="0">
                <a:solidFill>
                  <a:srgbClr val="747374"/>
                </a:solidFill>
                <a:latin typeface="+mj-lt"/>
              </a:rPr>
            </a:br>
            <a:endParaRPr lang="en-GB" sz="2400" dirty="0">
              <a:solidFill>
                <a:srgbClr val="747374"/>
              </a:solidFill>
              <a:latin typeface="+mj-lt"/>
            </a:endParaRPr>
          </a:p>
          <a:p>
            <a:pPr marL="571500" indent="-571500">
              <a:buFont typeface="Arial" pitchFamily="34" charset="0"/>
              <a:buChar char="•"/>
              <a:defRPr/>
            </a:pPr>
            <a:r>
              <a:rPr lang="en-GB" sz="2400" dirty="0">
                <a:solidFill>
                  <a:srgbClr val="747374"/>
                </a:solidFill>
                <a:latin typeface="+mj-lt"/>
              </a:rPr>
              <a:t>Impact of reliable, consistent, responsive </a:t>
            </a:r>
            <a:r>
              <a:rPr lang="en-GB" sz="2400" dirty="0" smtClean="0">
                <a:solidFill>
                  <a:srgbClr val="747374"/>
                </a:solidFill>
                <a:latin typeface="+mj-lt"/>
              </a:rPr>
              <a:t>care as a basis for secure attachments</a:t>
            </a:r>
            <a:r>
              <a:rPr lang="en-GB" sz="2400" dirty="0">
                <a:solidFill>
                  <a:srgbClr val="747374"/>
                </a:solidFill>
                <a:latin typeface="+mj-lt"/>
              </a:rPr>
              <a:t/>
            </a:r>
            <a:br>
              <a:rPr lang="en-GB" sz="2400" dirty="0">
                <a:solidFill>
                  <a:srgbClr val="747374"/>
                </a:solidFill>
                <a:latin typeface="+mj-lt"/>
              </a:rPr>
            </a:br>
            <a:endParaRPr lang="en-GB" sz="2400" dirty="0">
              <a:solidFill>
                <a:srgbClr val="747374"/>
              </a:solidFill>
              <a:latin typeface="+mj-lt"/>
            </a:endParaRPr>
          </a:p>
          <a:p>
            <a:pPr marL="571500" indent="-571500">
              <a:buFont typeface="Arial" pitchFamily="34" charset="0"/>
              <a:buChar char="•"/>
              <a:defRPr/>
            </a:pPr>
            <a:r>
              <a:rPr lang="en-GB" sz="2400" dirty="0">
                <a:solidFill>
                  <a:srgbClr val="747374"/>
                </a:solidFill>
                <a:latin typeface="+mj-lt"/>
              </a:rPr>
              <a:t>Effect of stress, neglect, erratic care and environment</a:t>
            </a:r>
            <a:br>
              <a:rPr lang="en-GB" sz="2400" dirty="0">
                <a:solidFill>
                  <a:srgbClr val="747374"/>
                </a:solidFill>
                <a:latin typeface="+mj-lt"/>
              </a:rPr>
            </a:br>
            <a:endParaRPr lang="en-GB" sz="2400" dirty="0">
              <a:solidFill>
                <a:srgbClr val="747374"/>
              </a:solidFill>
              <a:latin typeface="+mj-lt"/>
            </a:endParaRPr>
          </a:p>
          <a:p>
            <a:pPr marL="571500" indent="-571500">
              <a:buFont typeface="Arial" pitchFamily="34" charset="0"/>
              <a:buChar char="•"/>
              <a:defRPr/>
            </a:pPr>
            <a:r>
              <a:rPr lang="en-GB" sz="2400" dirty="0">
                <a:solidFill>
                  <a:srgbClr val="747374"/>
                </a:solidFill>
                <a:latin typeface="+mj-lt"/>
              </a:rPr>
              <a:t>Development of emotional regulation</a:t>
            </a:r>
          </a:p>
        </p:txBody>
      </p:sp>
      <p:sp>
        <p:nvSpPr>
          <p:cNvPr id="819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3DA87A4-8FFD-4C7E-865E-3B5729C8B926}" type="slidenum">
              <a:rPr lang="en-GB" altLang="en-US" sz="1200" smtClean="0">
                <a:solidFill>
                  <a:srgbClr val="898989"/>
                </a:solidFill>
                <a:latin typeface="Arial" charset="0"/>
              </a:rPr>
              <a:pPr>
                <a:spcBef>
                  <a:spcPct val="0"/>
                </a:spcBef>
                <a:buFontTx/>
                <a:buNone/>
              </a:pPr>
              <a:t>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44249773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spect="1" noChangeArrowheads="1"/>
          </p:cNvSpPr>
          <p:nvPr/>
        </p:nvSpPr>
        <p:spPr bwMode="auto">
          <a:xfrm>
            <a:off x="150813" y="150813"/>
            <a:ext cx="876776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GB" altLang="en-US" sz="4400">
              <a:solidFill>
                <a:srgbClr val="B70005"/>
              </a:solidFill>
              <a:latin typeface="Arial" charset="0"/>
            </a:endParaRPr>
          </a:p>
          <a:p>
            <a:pPr>
              <a:spcBef>
                <a:spcPct val="0"/>
              </a:spcBef>
              <a:buFontTx/>
              <a:buNone/>
            </a:pPr>
            <a:endParaRPr lang="en-GB" altLang="en-US" sz="3600">
              <a:solidFill>
                <a:srgbClr val="B70005"/>
              </a:solidFill>
              <a:latin typeface="Arial" charset="0"/>
            </a:endParaRPr>
          </a:p>
          <a:p>
            <a:pPr>
              <a:spcBef>
                <a:spcPct val="0"/>
              </a:spcBef>
              <a:buFontTx/>
              <a:buNone/>
            </a:pPr>
            <a:endParaRPr lang="en-US" altLang="en-US" sz="2000">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rgbClr val="4C4247"/>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US" altLang="en-US" sz="2000" b="1">
              <a:solidFill>
                <a:schemeClr val="tx2"/>
              </a:solidFill>
              <a:latin typeface="Arial" charset="0"/>
            </a:endParaRPr>
          </a:p>
          <a:p>
            <a:pPr>
              <a:spcBef>
                <a:spcPct val="0"/>
              </a:spcBef>
              <a:buFontTx/>
              <a:buNone/>
            </a:pPr>
            <a:endParaRPr lang="en-US" altLang="en-US" sz="2000">
              <a:solidFill>
                <a:schemeClr val="tx2"/>
              </a:solidFill>
              <a:latin typeface="Arial" charset="0"/>
            </a:endParaRPr>
          </a:p>
          <a:p>
            <a:pPr>
              <a:spcBef>
                <a:spcPct val="0"/>
              </a:spcBef>
              <a:buFontTx/>
              <a:buNone/>
            </a:pPr>
            <a:endParaRPr lang="en-US" altLang="en-US" sz="2000">
              <a:solidFill>
                <a:srgbClr val="4C4247"/>
              </a:solidFill>
              <a:latin typeface="Arial" charset="0"/>
            </a:endParaRPr>
          </a:p>
          <a:p>
            <a:pPr>
              <a:spcBef>
                <a:spcPct val="0"/>
              </a:spcBef>
              <a:buFontTx/>
              <a:buNone/>
            </a:pPr>
            <a:endParaRPr lang="en-GB" altLang="en-US" sz="2400">
              <a:solidFill>
                <a:schemeClr val="accent2"/>
              </a:solidFill>
              <a:latin typeface="Arial" charset="0"/>
            </a:endParaRPr>
          </a:p>
        </p:txBody>
      </p:sp>
      <p:sp>
        <p:nvSpPr>
          <p:cNvPr id="72708" name="Title 1"/>
          <p:cNvSpPr>
            <a:spLocks noGrp="1"/>
          </p:cNvSpPr>
          <p:nvPr>
            <p:ph type="ctrTitle"/>
          </p:nvPr>
        </p:nvSpPr>
        <p:spPr>
          <a:xfrm>
            <a:off x="685800" y="2423160"/>
            <a:ext cx="7772400" cy="1470025"/>
          </a:xfrm>
        </p:spPr>
        <p:txBody>
          <a:bodyPr/>
          <a:lstStyle/>
          <a:p>
            <a:r>
              <a:rPr lang="en-GB" altLang="en-US" dirty="0" smtClean="0">
                <a:solidFill>
                  <a:srgbClr val="B70005"/>
                </a:solidFill>
                <a:latin typeface="Arial" charset="0"/>
              </a:rPr>
              <a:t>Contact between the </a:t>
            </a:r>
            <a:br>
              <a:rPr lang="en-GB" altLang="en-US" dirty="0" smtClean="0">
                <a:solidFill>
                  <a:srgbClr val="B70005"/>
                </a:solidFill>
                <a:latin typeface="Arial" charset="0"/>
              </a:rPr>
            </a:br>
            <a:r>
              <a:rPr lang="en-GB" altLang="en-US" dirty="0" smtClean="0">
                <a:solidFill>
                  <a:srgbClr val="B70005"/>
                </a:solidFill>
                <a:latin typeface="Arial" charset="0"/>
              </a:rPr>
              <a:t>child and family</a:t>
            </a:r>
            <a:br>
              <a:rPr lang="en-GB" altLang="en-US" dirty="0" smtClean="0">
                <a:solidFill>
                  <a:srgbClr val="B70005"/>
                </a:solidFill>
                <a:latin typeface="Arial" charset="0"/>
              </a:rPr>
            </a:br>
            <a:endParaRPr lang="en-GB" altLang="en-US" dirty="0" smtClean="0"/>
          </a:p>
        </p:txBody>
      </p:sp>
      <p:sp>
        <p:nvSpPr>
          <p:cNvPr id="3" name="Subtitle 2"/>
          <p:cNvSpPr>
            <a:spLocks noGrp="1"/>
          </p:cNvSpPr>
          <p:nvPr>
            <p:ph type="subTitle" idx="1"/>
          </p:nvPr>
        </p:nvSpPr>
        <p:spPr/>
        <p:txBody>
          <a:bodyPr/>
          <a:lstStyle/>
          <a:p>
            <a:pPr>
              <a:buFont typeface="Arial" panose="020B0604020202020204" pitchFamily="34" charset="0"/>
              <a:buNone/>
              <a:defRPr/>
            </a:pPr>
            <a:endParaRPr lang="en-GB"/>
          </a:p>
        </p:txBody>
      </p:sp>
      <p:sp>
        <p:nvSpPr>
          <p:cNvPr id="727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614EDA6-6EEC-4943-A438-1B7826FB70ED}" type="slidenum">
              <a:rPr lang="en-GB" altLang="en-US" sz="1200" smtClean="0">
                <a:solidFill>
                  <a:srgbClr val="898989"/>
                </a:solidFill>
                <a:latin typeface="Arial" charset="0"/>
              </a:rPr>
              <a:pPr>
                <a:spcBef>
                  <a:spcPct val="0"/>
                </a:spcBef>
                <a:buFontTx/>
                <a:buNone/>
              </a:pPr>
              <a:t>70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66292922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50813" y="1052736"/>
            <a:ext cx="8723312" cy="504056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Where will it be held?</a:t>
            </a:r>
          </a:p>
          <a:p>
            <a:pPr>
              <a:defRPr/>
            </a:pPr>
            <a:endParaRPr lang="en-GB" sz="1000" dirty="0" smtClean="0">
              <a:solidFill>
                <a:srgbClr val="B70005"/>
              </a:solidFill>
            </a:endParaRPr>
          </a:p>
          <a:p>
            <a:pPr>
              <a:defRPr/>
            </a:pPr>
            <a:endParaRPr lang="en-GB" sz="1000" dirty="0">
              <a:solidFill>
                <a:srgbClr val="B70005"/>
              </a:solidFill>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Most local authorities have their own contact centre, or commission services from a contact </a:t>
            </a:r>
            <a:r>
              <a:rPr lang="en-GB" sz="2000" dirty="0" smtClean="0">
                <a:solidFill>
                  <a:srgbClr val="747374"/>
                </a:solidFill>
                <a:latin typeface="Arial" panose="020B0604020202020204" pitchFamily="34" charset="0"/>
                <a:cs typeface="Arial" pitchFamily="34" charset="0"/>
              </a:rPr>
              <a:t>centre</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Some VAAs may have a contact room that they use for placements made with their </a:t>
            </a:r>
            <a:r>
              <a:rPr lang="en-GB" sz="2000" dirty="0" smtClean="0">
                <a:solidFill>
                  <a:srgbClr val="747374"/>
                </a:solidFill>
                <a:latin typeface="Arial" panose="020B0604020202020204" pitchFamily="34" charset="0"/>
                <a:cs typeface="Arial" pitchFamily="34" charset="0"/>
              </a:rPr>
              <a:t>carers</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Contact is supervised by a contact </a:t>
            </a:r>
            <a:r>
              <a:rPr lang="en-GB" sz="2000" dirty="0" smtClean="0">
                <a:solidFill>
                  <a:srgbClr val="747374"/>
                </a:solidFill>
                <a:latin typeface="Arial" panose="020B0604020202020204" pitchFamily="34" charset="0"/>
                <a:cs typeface="Arial" pitchFamily="34" charset="0"/>
              </a:rPr>
              <a:t>supervisor</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The rooms should be child-friendly – with available toys and baby equipment</a:t>
            </a: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eaLnBrk="1" hangingPunct="1">
              <a:spcBef>
                <a:spcPct val="20000"/>
              </a:spcBef>
              <a:defRPr/>
            </a:pPr>
            <a:endParaRPr lang="en-GB" sz="2400" dirty="0">
              <a:latin typeface="+mj-lt"/>
            </a:endParaRPr>
          </a:p>
          <a:p>
            <a:pPr eaLnBrk="1" hangingPunct="1">
              <a:spcBef>
                <a:spcPct val="20000"/>
              </a:spcBef>
              <a:defRPr/>
            </a:pPr>
            <a:endParaRPr lang="en-GB" sz="2400" dirty="0"/>
          </a:p>
          <a:p>
            <a:pPr eaLnBrk="1" hangingPunct="1">
              <a:spcBef>
                <a:spcPct val="20000"/>
              </a:spcBef>
              <a:defRPr/>
            </a:pPr>
            <a:endParaRPr lang="en-GB" sz="2400" b="1" dirty="0">
              <a:latin typeface="+mn-lt"/>
            </a:endParaRPr>
          </a:p>
        </p:txBody>
      </p:sp>
      <p:sp>
        <p:nvSpPr>
          <p:cNvPr id="7373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05231CA-9EA7-475E-94D7-B500BA49B9D4}" type="slidenum">
              <a:rPr lang="en-GB" altLang="en-US" sz="1200" smtClean="0">
                <a:solidFill>
                  <a:srgbClr val="898989"/>
                </a:solidFill>
                <a:latin typeface="Arial" charset="0"/>
              </a:rPr>
              <a:pPr>
                <a:spcBef>
                  <a:spcPct val="0"/>
                </a:spcBef>
                <a:buFontTx/>
                <a:buNone/>
              </a:pPr>
              <a:t>71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2872055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50813" y="980728"/>
            <a:ext cx="8723312" cy="556878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Example of a contact room</a:t>
            </a:r>
          </a:p>
          <a:p>
            <a:pPr>
              <a:defRPr/>
            </a:pPr>
            <a:endParaRPr lang="en-GB" sz="3600" dirty="0">
              <a:solidFill>
                <a:srgbClr val="B70005"/>
              </a:solidFill>
            </a:endParaRP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eaLnBrk="1" hangingPunct="1">
              <a:spcBef>
                <a:spcPct val="20000"/>
              </a:spcBef>
              <a:defRPr/>
            </a:pPr>
            <a:endParaRPr lang="en-GB" sz="2400" dirty="0">
              <a:latin typeface="+mj-lt"/>
            </a:endParaRPr>
          </a:p>
          <a:p>
            <a:pPr eaLnBrk="1" hangingPunct="1">
              <a:spcBef>
                <a:spcPct val="20000"/>
              </a:spcBef>
              <a:defRPr/>
            </a:pPr>
            <a:endParaRPr lang="en-GB" sz="2400" dirty="0"/>
          </a:p>
          <a:p>
            <a:pPr eaLnBrk="1" hangingPunct="1">
              <a:spcBef>
                <a:spcPct val="20000"/>
              </a:spcBef>
              <a:defRPr/>
            </a:pPr>
            <a:endParaRPr lang="en-GB" sz="2400" b="1" dirty="0">
              <a:latin typeface="+mn-lt"/>
            </a:endParaRPr>
          </a:p>
        </p:txBody>
      </p:sp>
      <p:pic>
        <p:nvPicPr>
          <p:cNvPr id="7475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44824"/>
            <a:ext cx="5902325"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504DD53-6CF6-4770-A438-B445954BDECB}" type="slidenum">
              <a:rPr lang="en-GB" altLang="en-US" sz="1200" smtClean="0">
                <a:solidFill>
                  <a:srgbClr val="898989"/>
                </a:solidFill>
                <a:latin typeface="Arial" charset="0"/>
              </a:rPr>
              <a:pPr>
                <a:spcBef>
                  <a:spcPct val="0"/>
                </a:spcBef>
                <a:buFontTx/>
                <a:buNone/>
              </a:pPr>
              <a:t>72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2353452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0813" y="836712"/>
            <a:ext cx="8723312" cy="5616624"/>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Contact</a:t>
            </a:r>
            <a:endParaRPr lang="en-GB" sz="2400" dirty="0">
              <a:latin typeface="+mj-lt"/>
            </a:endParaRPr>
          </a:p>
          <a:p>
            <a:pPr marL="342900" indent="-342900" eaLnBrk="1" hangingPunct="1">
              <a:spcBef>
                <a:spcPct val="20000"/>
              </a:spcBef>
              <a:buFontTx/>
              <a:buChar char="•"/>
              <a:defRPr/>
            </a:pPr>
            <a:r>
              <a:rPr lang="en-GB" sz="2000" dirty="0">
                <a:solidFill>
                  <a:srgbClr val="747374"/>
                </a:solidFill>
                <a:latin typeface="+mj-lt"/>
              </a:rPr>
              <a:t>The purpose is to maintain a bond with parents until a final decision is made as to the plan for the </a:t>
            </a:r>
            <a:r>
              <a:rPr lang="en-GB" sz="2000" dirty="0" smtClean="0">
                <a:solidFill>
                  <a:srgbClr val="747374"/>
                </a:solidFill>
                <a:latin typeface="+mj-lt"/>
              </a:rPr>
              <a:t>child</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Contact is a feature of many early permanence placements but not all – some parents do not engage right from the </a:t>
            </a:r>
            <a:r>
              <a:rPr lang="en-GB" sz="2000" dirty="0" smtClean="0">
                <a:solidFill>
                  <a:srgbClr val="747374"/>
                </a:solidFill>
                <a:latin typeface="+mj-lt"/>
              </a:rPr>
              <a:t>start</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Contact research has evidenced that consistent quality contact is more important than frequency of contact – frequency of contact has reduced over the years from sometimes being almost daily to on average two–three times per week – but </a:t>
            </a:r>
            <a:r>
              <a:rPr lang="en-GB" sz="2000" dirty="0" smtClean="0">
                <a:solidFill>
                  <a:srgbClr val="747374"/>
                </a:solidFill>
                <a:latin typeface="+mj-lt"/>
              </a:rPr>
              <a:t>ultimately it </a:t>
            </a:r>
            <a:r>
              <a:rPr lang="en-GB" sz="2000" dirty="0">
                <a:solidFill>
                  <a:srgbClr val="747374"/>
                </a:solidFill>
                <a:latin typeface="+mj-lt"/>
              </a:rPr>
              <a:t>is </a:t>
            </a:r>
            <a:r>
              <a:rPr lang="en-GB" sz="2000" dirty="0" smtClean="0">
                <a:solidFill>
                  <a:srgbClr val="747374"/>
                </a:solidFill>
                <a:latin typeface="+mj-lt"/>
              </a:rPr>
              <a:t>up </a:t>
            </a:r>
            <a:r>
              <a:rPr lang="en-GB" sz="2000" dirty="0">
                <a:solidFill>
                  <a:srgbClr val="747374"/>
                </a:solidFill>
                <a:latin typeface="+mj-lt"/>
              </a:rPr>
              <a:t>to the </a:t>
            </a:r>
            <a:r>
              <a:rPr lang="en-GB" sz="2000" dirty="0" smtClean="0">
                <a:solidFill>
                  <a:srgbClr val="747374"/>
                </a:solidFill>
                <a:latin typeface="+mj-lt"/>
              </a:rPr>
              <a:t>judge</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Parents may attend together or separately, dependent on the status of the </a:t>
            </a:r>
            <a:r>
              <a:rPr lang="en-GB" sz="2000" dirty="0" smtClean="0">
                <a:solidFill>
                  <a:srgbClr val="747374"/>
                </a:solidFill>
                <a:latin typeface="+mj-lt"/>
              </a:rPr>
              <a:t>relationship</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Contact with family members being assessed may be </a:t>
            </a:r>
            <a:r>
              <a:rPr lang="en-GB" sz="2000" dirty="0" smtClean="0">
                <a:solidFill>
                  <a:srgbClr val="747374"/>
                </a:solidFill>
                <a:latin typeface="+mj-lt"/>
              </a:rPr>
              <a:t>added later</a:t>
            </a:r>
          </a:p>
          <a:p>
            <a:pPr marL="342900" indent="-342900" eaLnBrk="1" hangingPunct="1">
              <a:spcBef>
                <a:spcPct val="20000"/>
              </a:spcBef>
              <a:buFontTx/>
              <a:buChar char="•"/>
              <a:defRPr/>
            </a:pPr>
            <a:endParaRPr lang="en-GB" sz="1000" dirty="0">
              <a:solidFill>
                <a:srgbClr val="747374"/>
              </a:solidFill>
              <a:latin typeface="+mj-lt"/>
            </a:endParaRPr>
          </a:p>
          <a:p>
            <a:pPr marL="342900" indent="-342900" eaLnBrk="1" hangingPunct="1">
              <a:spcBef>
                <a:spcPct val="20000"/>
              </a:spcBef>
              <a:buFontTx/>
              <a:buChar char="•"/>
              <a:defRPr/>
            </a:pPr>
            <a:r>
              <a:rPr lang="en-GB" sz="2000" dirty="0">
                <a:solidFill>
                  <a:srgbClr val="747374"/>
                </a:solidFill>
                <a:latin typeface="+mj-lt"/>
              </a:rPr>
              <a:t>Contact days and times are set in court</a:t>
            </a:r>
          </a:p>
          <a:p>
            <a:pPr eaLnBrk="1" hangingPunct="1">
              <a:spcBef>
                <a:spcPct val="20000"/>
              </a:spcBef>
              <a:defRPr/>
            </a:pPr>
            <a:r>
              <a:rPr lang="en-GB" sz="2400" dirty="0">
                <a:latin typeface="+mn-lt"/>
              </a:rPr>
              <a:t>  </a:t>
            </a:r>
          </a:p>
          <a:p>
            <a:pPr>
              <a:defRPr/>
            </a:pPr>
            <a:endParaRPr lang="en-GB" dirty="0">
              <a:solidFill>
                <a:srgbClr val="4C4247"/>
              </a:solidFill>
            </a:endParaRPr>
          </a:p>
          <a:p>
            <a:pPr>
              <a:buFontTx/>
              <a:buChar char="•"/>
              <a:defRPr/>
            </a:pPr>
            <a:endParaRPr lang="en-GB" dirty="0">
              <a:solidFill>
                <a:srgbClr val="4C4247"/>
              </a:solidFill>
            </a:endParaRPr>
          </a:p>
        </p:txBody>
      </p:sp>
      <p:sp>
        <p:nvSpPr>
          <p:cNvPr id="7578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GB" altLang="en-US" sz="1200" dirty="0" smtClean="0">
              <a:solidFill>
                <a:srgbClr val="898989"/>
              </a:solidFill>
              <a:latin typeface="Arial" charset="0"/>
            </a:endParaRPr>
          </a:p>
          <a:p>
            <a:pPr>
              <a:spcBef>
                <a:spcPct val="0"/>
              </a:spcBef>
              <a:buFontTx/>
              <a:buNone/>
            </a:pPr>
            <a:fld id="{6090C2B1-C4BD-4BB4-8370-B7271F68635E}" type="slidenum">
              <a:rPr lang="en-GB" altLang="en-US" sz="1200" smtClean="0">
                <a:solidFill>
                  <a:srgbClr val="898989"/>
                </a:solidFill>
                <a:latin typeface="Arial" charset="0"/>
              </a:rPr>
              <a:pPr>
                <a:spcBef>
                  <a:spcPct val="0"/>
                </a:spcBef>
                <a:buFontTx/>
                <a:buNone/>
              </a:pPr>
              <a:t>73</a:t>
            </a:fld>
            <a:endParaRPr lang="en-GB" altLang="en-US" sz="1200" dirty="0" smtClean="0">
              <a:solidFill>
                <a:srgbClr val="898989"/>
              </a:solidFill>
              <a:latin typeface="Arial" charset="0"/>
            </a:endParaRPr>
          </a:p>
        </p:txBody>
      </p:sp>
    </p:spTree>
    <p:extLst>
      <p:ext uri="{BB962C8B-B14F-4D97-AF65-F5344CB8AC3E}">
        <p14:creationId xmlns:p14="http://schemas.microsoft.com/office/powerpoint/2010/main" val="29921274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0813" y="818933"/>
            <a:ext cx="8723312" cy="587047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role of early permanence carers in contact</a:t>
            </a:r>
          </a:p>
          <a:p>
            <a:pPr>
              <a:defRPr/>
            </a:pPr>
            <a:endParaRPr lang="en-GB" sz="1000" dirty="0">
              <a:solidFill>
                <a:srgbClr val="4C4247"/>
              </a:solidFill>
            </a:endParaRPr>
          </a:p>
          <a:p>
            <a:pPr marL="342900" indent="-342900" eaLnBrk="1" hangingPunct="1">
              <a:spcBef>
                <a:spcPct val="20000"/>
              </a:spcBef>
              <a:buFontTx/>
              <a:buChar char="•"/>
              <a:defRPr/>
            </a:pPr>
            <a:r>
              <a:rPr lang="en-GB" sz="2000" dirty="0">
                <a:solidFill>
                  <a:srgbClr val="747374"/>
                </a:solidFill>
                <a:cs typeface="Arial" pitchFamily="34" charset="0"/>
              </a:rPr>
              <a:t>To bring the child to </a:t>
            </a:r>
            <a:r>
              <a:rPr lang="en-GB" sz="2000" dirty="0" smtClean="0">
                <a:solidFill>
                  <a:srgbClr val="747374"/>
                </a:solidFill>
                <a:cs typeface="Arial" pitchFamily="34" charset="0"/>
              </a:rPr>
              <a:t>contact</a:t>
            </a:r>
          </a:p>
          <a:p>
            <a:pPr eaLnBrk="1" hangingPunct="1">
              <a:spcBef>
                <a:spcPct val="20000"/>
              </a:spcBef>
              <a:defRPr/>
            </a:pPr>
            <a:endParaRPr lang="en-GB" sz="1000" dirty="0">
              <a:solidFill>
                <a:srgbClr val="747374"/>
              </a:solidFill>
              <a:cs typeface="Arial" pitchFamily="34" charset="0"/>
            </a:endParaRPr>
          </a:p>
          <a:p>
            <a:pPr marL="342900" indent="-342900" eaLnBrk="1" hangingPunct="1">
              <a:spcBef>
                <a:spcPct val="20000"/>
              </a:spcBef>
              <a:buFontTx/>
              <a:buChar char="•"/>
              <a:defRPr/>
            </a:pPr>
            <a:r>
              <a:rPr lang="en-GB" sz="2000" dirty="0">
                <a:solidFill>
                  <a:srgbClr val="747374"/>
                </a:solidFill>
                <a:cs typeface="Arial" pitchFamily="34" charset="0"/>
              </a:rPr>
              <a:t>If possible/safe, to be involved in the handover of the child to the parents, providing updates on how the child has </a:t>
            </a:r>
            <a:r>
              <a:rPr lang="en-GB" sz="2000" dirty="0" smtClean="0">
                <a:solidFill>
                  <a:srgbClr val="747374"/>
                </a:solidFill>
                <a:cs typeface="Arial" pitchFamily="34" charset="0"/>
              </a:rPr>
              <a:t>been</a:t>
            </a:r>
          </a:p>
          <a:p>
            <a:pPr eaLnBrk="1" hangingPunct="1">
              <a:spcBef>
                <a:spcPct val="20000"/>
              </a:spcBef>
              <a:defRPr/>
            </a:pPr>
            <a:endParaRPr lang="en-GB" sz="1000" dirty="0">
              <a:solidFill>
                <a:srgbClr val="747374"/>
              </a:solidFill>
              <a:cs typeface="Arial" pitchFamily="34" charset="0"/>
            </a:endParaRPr>
          </a:p>
          <a:p>
            <a:pPr marL="342900" indent="-342900" eaLnBrk="1" hangingPunct="1">
              <a:spcBef>
                <a:spcPct val="20000"/>
              </a:spcBef>
              <a:buFontTx/>
              <a:buChar char="•"/>
              <a:defRPr/>
            </a:pPr>
            <a:r>
              <a:rPr lang="en-GB" sz="2000" dirty="0">
                <a:solidFill>
                  <a:srgbClr val="747374"/>
                </a:solidFill>
                <a:cs typeface="Arial" pitchFamily="34" charset="0"/>
              </a:rPr>
              <a:t>To let the parents and contact supervisor know when the next </a:t>
            </a:r>
            <a:r>
              <a:rPr lang="en-GB" sz="2000" dirty="0" smtClean="0">
                <a:solidFill>
                  <a:srgbClr val="747374"/>
                </a:solidFill>
                <a:cs typeface="Arial" pitchFamily="34" charset="0"/>
              </a:rPr>
              <a:t>feed or </a:t>
            </a:r>
            <a:r>
              <a:rPr lang="en-GB" sz="2000" dirty="0">
                <a:solidFill>
                  <a:srgbClr val="747374"/>
                </a:solidFill>
                <a:cs typeface="Arial" pitchFamily="34" charset="0"/>
              </a:rPr>
              <a:t>nap is due and when </a:t>
            </a:r>
            <a:r>
              <a:rPr lang="en-GB" sz="2000" dirty="0" smtClean="0">
                <a:solidFill>
                  <a:srgbClr val="747374"/>
                </a:solidFill>
                <a:cs typeface="Arial" pitchFamily="34" charset="0"/>
              </a:rPr>
              <a:t>the </a:t>
            </a:r>
            <a:r>
              <a:rPr lang="en-GB" sz="2000" dirty="0">
                <a:solidFill>
                  <a:srgbClr val="747374"/>
                </a:solidFill>
                <a:cs typeface="Arial" pitchFamily="34" charset="0"/>
              </a:rPr>
              <a:t>last nappy </a:t>
            </a:r>
            <a:r>
              <a:rPr lang="en-GB" sz="2000" dirty="0" smtClean="0">
                <a:solidFill>
                  <a:srgbClr val="747374"/>
                </a:solidFill>
                <a:cs typeface="Arial" pitchFamily="34" charset="0"/>
              </a:rPr>
              <a:t>change was</a:t>
            </a:r>
          </a:p>
          <a:p>
            <a:pPr eaLnBrk="1" hangingPunct="1">
              <a:spcBef>
                <a:spcPct val="20000"/>
              </a:spcBef>
              <a:defRPr/>
            </a:pPr>
            <a:endParaRPr lang="en-GB" sz="1000" dirty="0">
              <a:solidFill>
                <a:srgbClr val="747374"/>
              </a:solidFill>
              <a:cs typeface="Arial" pitchFamily="34" charset="0"/>
            </a:endParaRPr>
          </a:p>
          <a:p>
            <a:pPr marL="342900" indent="-342900" eaLnBrk="1" hangingPunct="1">
              <a:spcBef>
                <a:spcPct val="20000"/>
              </a:spcBef>
              <a:buFontTx/>
              <a:buChar char="•"/>
              <a:defRPr/>
            </a:pPr>
            <a:r>
              <a:rPr lang="en-GB" sz="2000" dirty="0">
                <a:solidFill>
                  <a:srgbClr val="747374"/>
                </a:solidFill>
                <a:cs typeface="Arial" pitchFamily="34" charset="0"/>
              </a:rPr>
              <a:t>To remain </a:t>
            </a:r>
            <a:r>
              <a:rPr lang="en-GB" sz="2000" dirty="0" smtClean="0">
                <a:solidFill>
                  <a:srgbClr val="747374"/>
                </a:solidFill>
                <a:cs typeface="Arial" pitchFamily="34" charset="0"/>
              </a:rPr>
              <a:t>available by phone </a:t>
            </a:r>
            <a:r>
              <a:rPr lang="en-GB" sz="2000" dirty="0">
                <a:solidFill>
                  <a:srgbClr val="747374"/>
                </a:solidFill>
                <a:cs typeface="Arial" pitchFamily="34" charset="0"/>
              </a:rPr>
              <a:t>while contact is taking place in case contact is disrupted and needs to end </a:t>
            </a:r>
            <a:r>
              <a:rPr lang="en-GB" sz="2000" dirty="0" smtClean="0">
                <a:solidFill>
                  <a:srgbClr val="747374"/>
                </a:solidFill>
                <a:cs typeface="Arial" pitchFamily="34" charset="0"/>
              </a:rPr>
              <a:t>early</a:t>
            </a:r>
          </a:p>
          <a:p>
            <a:pPr eaLnBrk="1" hangingPunct="1">
              <a:spcBef>
                <a:spcPct val="20000"/>
              </a:spcBef>
              <a:defRPr/>
            </a:pPr>
            <a:endParaRPr lang="en-GB" sz="1000" dirty="0">
              <a:solidFill>
                <a:srgbClr val="747374"/>
              </a:solidFill>
              <a:cs typeface="Arial" pitchFamily="34" charset="0"/>
            </a:endParaRPr>
          </a:p>
          <a:p>
            <a:pPr marL="342900" indent="-342900" eaLnBrk="1" hangingPunct="1">
              <a:spcBef>
                <a:spcPct val="20000"/>
              </a:spcBef>
              <a:buFontTx/>
              <a:buChar char="•"/>
              <a:defRPr/>
            </a:pPr>
            <a:r>
              <a:rPr lang="en-GB" sz="2000" dirty="0">
                <a:solidFill>
                  <a:srgbClr val="747374"/>
                </a:solidFill>
              </a:rPr>
              <a:t>Meeting parents can be anxiety-inducing in </a:t>
            </a:r>
            <a:r>
              <a:rPr lang="en-GB" sz="2000" dirty="0" smtClean="0">
                <a:solidFill>
                  <a:srgbClr val="747374"/>
                </a:solidFill>
              </a:rPr>
              <a:t>early </a:t>
            </a:r>
            <a:r>
              <a:rPr lang="en-GB" sz="2000" dirty="0">
                <a:solidFill>
                  <a:srgbClr val="747374"/>
                </a:solidFill>
              </a:rPr>
              <a:t>stages; however, once relationships develop, it often becomes a constructive and helpful experience for all</a:t>
            </a: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p:txBody>
      </p:sp>
      <p:sp>
        <p:nvSpPr>
          <p:cNvPr id="7680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352222A-566A-453E-B603-62AEEF43CFD0}" type="slidenum">
              <a:rPr lang="en-GB" altLang="en-US" sz="1200" smtClean="0">
                <a:solidFill>
                  <a:srgbClr val="898989"/>
                </a:solidFill>
                <a:latin typeface="Arial" charset="0"/>
              </a:rPr>
              <a:pPr>
                <a:spcBef>
                  <a:spcPct val="0"/>
                </a:spcBef>
                <a:buFontTx/>
                <a:buNone/>
              </a:pPr>
              <a:t>74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6966465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0813" y="980728"/>
            <a:ext cx="8723312" cy="5654451"/>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What is it like for the carers</a:t>
            </a:r>
            <a:r>
              <a:rPr lang="en-GB" sz="3600" dirty="0" smtClean="0">
                <a:solidFill>
                  <a:srgbClr val="B70005"/>
                </a:solidFill>
              </a:rPr>
              <a:t>?</a:t>
            </a:r>
          </a:p>
          <a:p>
            <a:pPr>
              <a:defRPr/>
            </a:pPr>
            <a:endParaRPr lang="en-GB" sz="2400" dirty="0" smtClean="0">
              <a:solidFill>
                <a:srgbClr val="B70005"/>
              </a:solidFill>
            </a:endParaRPr>
          </a:p>
          <a:p>
            <a:pPr>
              <a:defRPr/>
            </a:pPr>
            <a:endParaRPr lang="en-GB" sz="2400" dirty="0">
              <a:solidFill>
                <a:srgbClr val="B70005"/>
              </a:solidFill>
            </a:endParaRPr>
          </a:p>
          <a:p>
            <a:pPr marL="342900" indent="-342900" eaLnBrk="1" hangingPunct="1">
              <a:spcBef>
                <a:spcPct val="20000"/>
              </a:spcBef>
              <a:buFontTx/>
              <a:buChar char="•"/>
              <a:defRPr/>
            </a:pPr>
            <a:r>
              <a:rPr lang="en-GB" sz="2200" dirty="0">
                <a:solidFill>
                  <a:srgbClr val="747374"/>
                </a:solidFill>
              </a:rPr>
              <a:t>Coming to contact several times a week can be disruptive </a:t>
            </a:r>
            <a:r>
              <a:rPr lang="en-GB" sz="2200" dirty="0" smtClean="0">
                <a:solidFill>
                  <a:srgbClr val="747374"/>
                </a:solidFill>
              </a:rPr>
              <a:t>to the baby’s routine; </a:t>
            </a:r>
            <a:r>
              <a:rPr lang="en-GB" sz="2200" dirty="0">
                <a:solidFill>
                  <a:srgbClr val="747374"/>
                </a:solidFill>
              </a:rPr>
              <a:t>however, it will be a requirement of the court</a:t>
            </a:r>
          </a:p>
          <a:p>
            <a:pPr marL="342900" indent="-342900" eaLnBrk="1" hangingPunct="1">
              <a:spcBef>
                <a:spcPct val="20000"/>
              </a:spcBef>
              <a:buFontTx/>
              <a:buChar char="•"/>
              <a:defRPr/>
            </a:pPr>
            <a:endParaRPr lang="en-GB" sz="2200" dirty="0">
              <a:solidFill>
                <a:srgbClr val="747374"/>
              </a:solidFill>
            </a:endParaRPr>
          </a:p>
          <a:p>
            <a:pPr marL="342900" indent="-342900" eaLnBrk="1" hangingPunct="1">
              <a:spcBef>
                <a:spcPct val="20000"/>
              </a:spcBef>
              <a:buFontTx/>
              <a:buChar char="•"/>
              <a:defRPr/>
            </a:pPr>
            <a:r>
              <a:rPr lang="en-GB" sz="2200" dirty="0">
                <a:solidFill>
                  <a:srgbClr val="747374"/>
                </a:solidFill>
              </a:rPr>
              <a:t>The child may be unsettled after contact – </a:t>
            </a:r>
            <a:r>
              <a:rPr lang="en-GB" sz="2200" dirty="0" smtClean="0">
                <a:solidFill>
                  <a:srgbClr val="747374"/>
                </a:solidFill>
              </a:rPr>
              <a:t>carers may experience conflicting </a:t>
            </a:r>
            <a:r>
              <a:rPr lang="en-GB" sz="2200" dirty="0">
                <a:solidFill>
                  <a:srgbClr val="747374"/>
                </a:solidFill>
              </a:rPr>
              <a:t>feelings of knowing the parent has the right to see the child but finding it hard to see the unsettling impact on the child afterwards</a:t>
            </a:r>
          </a:p>
          <a:p>
            <a:pPr eaLnBrk="1" hangingPunct="1">
              <a:spcBef>
                <a:spcPct val="20000"/>
              </a:spcBef>
              <a:defRPr/>
            </a:pPr>
            <a:endParaRPr lang="en-GB" sz="2200" dirty="0">
              <a:solidFill>
                <a:srgbClr val="747374"/>
              </a:solidFill>
            </a:endParaRPr>
          </a:p>
          <a:p>
            <a:pPr marL="342900" indent="-342900" eaLnBrk="1" hangingPunct="1">
              <a:spcBef>
                <a:spcPct val="20000"/>
              </a:spcBef>
              <a:buFontTx/>
              <a:buChar char="•"/>
              <a:defRPr/>
            </a:pPr>
            <a:r>
              <a:rPr lang="en-GB" sz="2200" dirty="0">
                <a:solidFill>
                  <a:srgbClr val="747374"/>
                </a:solidFill>
              </a:rPr>
              <a:t>Contact can emphasise the lack of control that carers have in the </a:t>
            </a:r>
            <a:r>
              <a:rPr lang="en-GB" sz="2200" dirty="0" smtClean="0">
                <a:solidFill>
                  <a:srgbClr val="747374"/>
                </a:solidFill>
              </a:rPr>
              <a:t>process</a:t>
            </a:r>
            <a:endParaRPr lang="en-GB" sz="2200" dirty="0">
              <a:solidFill>
                <a:srgbClr val="747374"/>
              </a:solidFill>
            </a:endParaRPr>
          </a:p>
          <a:p>
            <a:pPr eaLnBrk="1" hangingPunct="1">
              <a:spcBef>
                <a:spcPct val="20000"/>
              </a:spcBef>
              <a:defRPr/>
            </a:pPr>
            <a:endParaRPr lang="en-GB" sz="2400" dirty="0">
              <a:latin typeface="+mn-lt"/>
            </a:endParaRPr>
          </a:p>
          <a:p>
            <a:pPr>
              <a:defRPr/>
            </a:pPr>
            <a:endParaRPr lang="en-GB" dirty="0">
              <a:solidFill>
                <a:srgbClr val="4C4247"/>
              </a:solidFill>
            </a:endParaRPr>
          </a:p>
        </p:txBody>
      </p:sp>
      <p:sp>
        <p:nvSpPr>
          <p:cNvPr id="778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DA2175B-9A2C-4B81-8585-95D56B39312B}" type="slidenum">
              <a:rPr lang="en-GB" altLang="en-US" sz="1200" smtClean="0">
                <a:solidFill>
                  <a:srgbClr val="898989"/>
                </a:solidFill>
                <a:latin typeface="Arial" charset="0"/>
              </a:rPr>
              <a:pPr>
                <a:spcBef>
                  <a:spcPct val="0"/>
                </a:spcBef>
                <a:buFontTx/>
                <a:buNone/>
              </a:pPr>
              <a:t>75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06885461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47653" y="836712"/>
            <a:ext cx="8723312" cy="5688632"/>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How the contact supervisor supports the early permanence carer</a:t>
            </a:r>
          </a:p>
          <a:p>
            <a:pPr>
              <a:defRPr/>
            </a:pPr>
            <a:endParaRPr lang="en-GB" sz="1400" dirty="0">
              <a:solidFill>
                <a:srgbClr val="B70005"/>
              </a:solidFill>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Asks the carers questions about the child and directs answers to the parents at handovers – encourage eye contact and direct communication between carers and parents where </a:t>
            </a:r>
            <a:r>
              <a:rPr lang="en-GB" sz="2000" dirty="0" smtClean="0">
                <a:solidFill>
                  <a:srgbClr val="747374"/>
                </a:solidFill>
                <a:latin typeface="Arial" panose="020B0604020202020204" pitchFamily="34" charset="0"/>
                <a:cs typeface="Arial" pitchFamily="34" charset="0"/>
              </a:rPr>
              <a:t>possible</a:t>
            </a:r>
          </a:p>
          <a:p>
            <a:pPr marL="342900" indent="-342900" eaLnBrk="1" hangingPunct="1">
              <a:spcBef>
                <a:spcPct val="20000"/>
              </a:spcBef>
              <a:buFont typeface="Arial" pitchFamily="34" charset="0"/>
              <a:buChar char="•"/>
              <a:defRPr/>
            </a:pPr>
            <a:endParaRPr lang="en-GB" sz="1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Encourages you to refer to parents as “Mum” and “Dad” – demonstrates that you respect their place as </a:t>
            </a:r>
            <a:r>
              <a:rPr lang="en-GB" sz="2000" dirty="0" smtClean="0">
                <a:solidFill>
                  <a:srgbClr val="747374"/>
                </a:solidFill>
                <a:latin typeface="Arial" panose="020B0604020202020204" pitchFamily="34" charset="0"/>
                <a:cs typeface="Arial" pitchFamily="34" charset="0"/>
              </a:rPr>
              <a:t>parents</a:t>
            </a:r>
          </a:p>
          <a:p>
            <a:pPr marL="342900" indent="-342900" eaLnBrk="1" hangingPunct="1">
              <a:spcBef>
                <a:spcPct val="20000"/>
              </a:spcBef>
              <a:buFont typeface="Arial" pitchFamily="34" charset="0"/>
              <a:buChar char="•"/>
              <a:defRPr/>
            </a:pPr>
            <a:endParaRPr lang="en-GB" sz="1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Reassures you that </a:t>
            </a:r>
            <a:r>
              <a:rPr lang="en-GB" sz="2000" dirty="0" smtClean="0">
                <a:solidFill>
                  <a:srgbClr val="747374"/>
                </a:solidFill>
                <a:latin typeface="Arial" panose="020B0604020202020204" pitchFamily="34" charset="0"/>
                <a:cs typeface="Arial" pitchFamily="34" charset="0"/>
              </a:rPr>
              <a:t>the supervisor is there </a:t>
            </a:r>
            <a:r>
              <a:rPr lang="en-GB" sz="2000" dirty="0">
                <a:solidFill>
                  <a:srgbClr val="747374"/>
                </a:solidFill>
                <a:latin typeface="Arial" panose="020B0604020202020204" pitchFamily="34" charset="0"/>
                <a:cs typeface="Arial" pitchFamily="34" charset="0"/>
              </a:rPr>
              <a:t>during contact and will keep the child safe </a:t>
            </a:r>
            <a:endParaRPr lang="en-GB" sz="2000" dirty="0" smtClean="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endParaRPr lang="en-GB" sz="1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Ensures that you do not reveal confidential personal details </a:t>
            </a:r>
            <a:endParaRPr lang="en-GB" sz="2000" dirty="0" smtClean="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endParaRPr lang="en-GB" sz="1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Makes sure </a:t>
            </a:r>
            <a:r>
              <a:rPr lang="en-GB" sz="2000" dirty="0" smtClean="0">
                <a:solidFill>
                  <a:srgbClr val="747374"/>
                </a:solidFill>
                <a:latin typeface="Arial" panose="020B0604020202020204" pitchFamily="34" charset="0"/>
                <a:cs typeface="Arial" pitchFamily="34" charset="0"/>
              </a:rPr>
              <a:t>you </a:t>
            </a:r>
            <a:r>
              <a:rPr lang="en-GB" sz="2000" dirty="0">
                <a:solidFill>
                  <a:srgbClr val="747374"/>
                </a:solidFill>
                <a:latin typeface="Arial" panose="020B0604020202020204" pitchFamily="34" charset="0"/>
                <a:cs typeface="Arial" pitchFamily="34" charset="0"/>
              </a:rPr>
              <a:t>are updated as to the baby’s routine during contact when you pick them up, e.g. when </a:t>
            </a:r>
            <a:r>
              <a:rPr lang="en-GB" sz="2000" dirty="0" smtClean="0">
                <a:solidFill>
                  <a:srgbClr val="747374"/>
                </a:solidFill>
                <a:latin typeface="Arial" panose="020B0604020202020204" pitchFamily="34" charset="0"/>
                <a:cs typeface="Arial" pitchFamily="34" charset="0"/>
              </a:rPr>
              <a:t>fed</a:t>
            </a:r>
            <a:r>
              <a:rPr lang="en-GB" sz="2000" dirty="0">
                <a:solidFill>
                  <a:srgbClr val="747374"/>
                </a:solidFill>
                <a:latin typeface="Arial" panose="020B0604020202020204" pitchFamily="34" charset="0"/>
                <a:cs typeface="Arial" pitchFamily="34" charset="0"/>
              </a:rPr>
              <a:t>, slept, etc. </a:t>
            </a:r>
          </a:p>
          <a:p>
            <a:pPr eaLnBrk="1" hangingPunct="1">
              <a:spcBef>
                <a:spcPct val="20000"/>
              </a:spcBef>
              <a:defRPr/>
            </a:pPr>
            <a:endParaRPr lang="en-GB" sz="2400" dirty="0"/>
          </a:p>
        </p:txBody>
      </p:sp>
      <p:sp>
        <p:nvSpPr>
          <p:cNvPr id="7885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DE05EBF-5263-4043-83EF-2927BF9DD6CF}" type="slidenum">
              <a:rPr lang="en-GB" altLang="en-US" sz="1200" smtClean="0">
                <a:solidFill>
                  <a:srgbClr val="898989"/>
                </a:solidFill>
                <a:latin typeface="Arial" charset="0"/>
              </a:rPr>
              <a:pPr>
                <a:spcBef>
                  <a:spcPct val="0"/>
                </a:spcBef>
                <a:buFontTx/>
                <a:buNone/>
              </a:pPr>
              <a:t>76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49946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38773" y="764704"/>
            <a:ext cx="8723312" cy="5832648"/>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Tips for early permanence carers at contact</a:t>
            </a:r>
          </a:p>
          <a:p>
            <a:pPr>
              <a:defRPr/>
            </a:pPr>
            <a:endParaRPr lang="en-GB" dirty="0">
              <a:solidFill>
                <a:srgbClr val="B70005"/>
              </a:solidFill>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Dress the child in clothes provided by the parents when coming to contact – this shows respect and supports </a:t>
            </a:r>
            <a:r>
              <a:rPr lang="en-GB" sz="2000" dirty="0" smtClean="0">
                <a:solidFill>
                  <a:srgbClr val="747374"/>
                </a:solidFill>
                <a:latin typeface="Arial" panose="020B0604020202020204" pitchFamily="34" charset="0"/>
                <a:cs typeface="Arial" pitchFamily="34" charset="0"/>
              </a:rPr>
              <a:t>development </a:t>
            </a:r>
            <a:r>
              <a:rPr lang="en-GB" sz="2000" dirty="0">
                <a:solidFill>
                  <a:srgbClr val="747374"/>
                </a:solidFill>
                <a:latin typeface="Arial" panose="020B0604020202020204" pitchFamily="34" charset="0"/>
                <a:cs typeface="Arial" pitchFamily="34" charset="0"/>
              </a:rPr>
              <a:t>of a relationship</a:t>
            </a:r>
          </a:p>
          <a:p>
            <a:pPr eaLnBrk="1" hangingPunct="1">
              <a:spcBef>
                <a:spcPct val="20000"/>
              </a:spcBef>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Think of three things on the way to contact that you are going to share, e.g. last nap, last poo, blew a raspberry, rolled over – this helps </a:t>
            </a:r>
            <a:r>
              <a:rPr lang="en-GB" sz="2000" dirty="0" smtClean="0">
                <a:solidFill>
                  <a:srgbClr val="747374"/>
                </a:solidFill>
                <a:latin typeface="Arial" panose="020B0604020202020204" pitchFamily="34" charset="0"/>
                <a:cs typeface="Arial" pitchFamily="34" charset="0"/>
              </a:rPr>
              <a:t>to guide </a:t>
            </a:r>
            <a:r>
              <a:rPr lang="en-GB" sz="2000" dirty="0">
                <a:solidFill>
                  <a:srgbClr val="747374"/>
                </a:solidFill>
                <a:latin typeface="Arial" panose="020B0604020202020204" pitchFamily="34" charset="0"/>
                <a:cs typeface="Arial" pitchFamily="34" charset="0"/>
              </a:rPr>
              <a:t>the conversation, particularly at the beginning</a:t>
            </a:r>
          </a:p>
          <a:p>
            <a:pPr eaLnBrk="1" hangingPunct="1">
              <a:spcBef>
                <a:spcPct val="20000"/>
              </a:spcBef>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000" dirty="0">
                <a:solidFill>
                  <a:srgbClr val="747374"/>
                </a:solidFill>
                <a:latin typeface="Arial" panose="020B0604020202020204" pitchFamily="34" charset="0"/>
                <a:cs typeface="Arial" pitchFamily="34" charset="0"/>
              </a:rPr>
              <a:t>Keep a separate baby bag for contact – this avoids bills and confidential information ending up in there – keep it </a:t>
            </a:r>
            <a:r>
              <a:rPr lang="en-GB" sz="2000" dirty="0" smtClean="0">
                <a:solidFill>
                  <a:srgbClr val="747374"/>
                </a:solidFill>
                <a:latin typeface="Arial" panose="020B0604020202020204" pitchFamily="34" charset="0"/>
                <a:cs typeface="Arial" pitchFamily="34" charset="0"/>
              </a:rPr>
              <a:t>stocked with nappies, feed, </a:t>
            </a:r>
            <a:r>
              <a:rPr lang="en-GB" sz="2000" dirty="0" err="1" smtClean="0">
                <a:solidFill>
                  <a:srgbClr val="747374"/>
                </a:solidFill>
                <a:latin typeface="Arial" panose="020B0604020202020204" pitchFamily="34" charset="0"/>
                <a:cs typeface="Arial" pitchFamily="34" charset="0"/>
              </a:rPr>
              <a:t>etc</a:t>
            </a:r>
            <a:endParaRPr lang="en-GB" sz="2000" dirty="0">
              <a:solidFill>
                <a:srgbClr val="747374"/>
              </a:solidFill>
              <a:latin typeface="Arial" panose="020B0604020202020204" pitchFamily="34" charset="0"/>
              <a:cs typeface="Arial" pitchFamily="34" charset="0"/>
            </a:endParaRPr>
          </a:p>
          <a:p>
            <a:pPr eaLnBrk="1" hangingPunct="1">
              <a:spcBef>
                <a:spcPct val="20000"/>
              </a:spcBef>
              <a:defRPr/>
            </a:pPr>
            <a:endParaRPr lang="en-GB" sz="2400" dirty="0">
              <a:latin typeface="Arial" panose="020B0604020202020204" pitchFamily="34" charset="0"/>
              <a:cs typeface="Arial" pitchFamily="34" charset="0"/>
            </a:endParaRPr>
          </a:p>
          <a:p>
            <a:pPr eaLnBrk="1" hangingPunct="1">
              <a:spcBef>
                <a:spcPct val="20000"/>
              </a:spcBef>
              <a:defRPr/>
            </a:pPr>
            <a:endParaRPr lang="en-GB" sz="2400" dirty="0"/>
          </a:p>
        </p:txBody>
      </p:sp>
      <p:sp>
        <p:nvSpPr>
          <p:cNvPr id="7987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ECBF332-66CA-4A86-914D-FD0C6694DE9C}" type="slidenum">
              <a:rPr lang="en-GB" altLang="en-US" sz="1200" smtClean="0">
                <a:solidFill>
                  <a:srgbClr val="898989"/>
                </a:solidFill>
                <a:latin typeface="Arial" charset="0"/>
              </a:rPr>
              <a:pPr>
                <a:spcBef>
                  <a:spcPct val="0"/>
                </a:spcBef>
                <a:buFontTx/>
                <a:buNone/>
              </a:pPr>
              <a:t>77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5338627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44885" y="980728"/>
            <a:ext cx="8723312" cy="515039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experience for the child</a:t>
            </a:r>
          </a:p>
          <a:p>
            <a:pPr>
              <a:defRPr/>
            </a:pPr>
            <a:endParaRPr lang="en-GB" sz="2400" b="1" dirty="0">
              <a:solidFill>
                <a:srgbClr val="B70005"/>
              </a:solidFill>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Aim to create as consistent and positive an experience for the child as possible – the contact supervisor will support maintaining routines where possible</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A positive relationship between the carers and parents at handover is important for the child</a:t>
            </a:r>
          </a:p>
          <a:p>
            <a:pPr eaLnBrk="1" hangingPunct="1">
              <a:spcBef>
                <a:spcPct val="20000"/>
              </a:spcBef>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Bring a familiar toy/blanket from home for the child to have in contact – this is comforting for the child</a:t>
            </a: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p:txBody>
      </p:sp>
      <p:sp>
        <p:nvSpPr>
          <p:cNvPr id="809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50449E6-B0AC-4BFC-8D01-B50D3891316C}" type="slidenum">
              <a:rPr lang="en-GB" altLang="en-US" sz="1200" smtClean="0">
                <a:solidFill>
                  <a:srgbClr val="898989"/>
                </a:solidFill>
                <a:latin typeface="Arial" charset="0"/>
              </a:rPr>
              <a:pPr>
                <a:spcBef>
                  <a:spcPct val="0"/>
                </a:spcBef>
                <a:buFontTx/>
                <a:buNone/>
              </a:pPr>
              <a:t>78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87083559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0813" y="872403"/>
            <a:ext cx="8723312" cy="5580934"/>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experience for the child</a:t>
            </a:r>
          </a:p>
          <a:p>
            <a:pPr>
              <a:defRPr/>
            </a:pPr>
            <a:endParaRPr lang="en-GB" sz="1000" b="1" dirty="0">
              <a:solidFill>
                <a:srgbClr val="B70005"/>
              </a:solidFill>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We acknowledge that the child will experience different styles of care and this can be confusing</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The contact supervisor will aim to support the parents and child to minimise the impact of this – they will intervene if the child becomes distressed</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When they are younger, and if their care needs are being met, babies can manage contact </a:t>
            </a:r>
            <a:r>
              <a:rPr lang="en-GB" sz="2000" dirty="0" smtClean="0">
                <a:solidFill>
                  <a:srgbClr val="747374"/>
                </a:solidFill>
                <a:latin typeface="Arial" panose="020B0604020202020204" pitchFamily="34" charset="0"/>
                <a:cs typeface="Arial" pitchFamily="34" charset="0"/>
              </a:rPr>
              <a:t>more easily</a:t>
            </a: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As the child gets older, separations from their primary carer can become more difficult</a:t>
            </a:r>
          </a:p>
        </p:txBody>
      </p:sp>
      <p:sp>
        <p:nvSpPr>
          <p:cNvPr id="8192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31AAD3D-F498-4D9D-844B-BAF44897B0E9}" type="slidenum">
              <a:rPr lang="en-GB" altLang="en-US" sz="1200" smtClean="0">
                <a:solidFill>
                  <a:srgbClr val="898989"/>
                </a:solidFill>
                <a:latin typeface="Arial" charset="0"/>
              </a:rPr>
              <a:pPr>
                <a:spcBef>
                  <a:spcPct val="0"/>
                </a:spcBef>
                <a:buFontTx/>
                <a:buNone/>
              </a:pPr>
              <a:t>79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177779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58701" y="1213446"/>
            <a:ext cx="8723312" cy="5006379"/>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Why early permanence matters</a:t>
            </a:r>
          </a:p>
          <a:p>
            <a:pPr>
              <a:defRPr/>
            </a:pPr>
            <a:endParaRPr lang="en-GB" sz="3600" dirty="0">
              <a:solidFill>
                <a:srgbClr val="B70005"/>
              </a:solidFill>
            </a:endParaRPr>
          </a:p>
          <a:p>
            <a:pPr eaLnBrk="1" hangingPunct="1">
              <a:spcBef>
                <a:spcPct val="20000"/>
              </a:spcBef>
              <a:defRPr/>
            </a:pPr>
            <a:r>
              <a:rPr lang="en-GB" sz="2400" i="1" dirty="0" smtClean="0">
                <a:solidFill>
                  <a:srgbClr val="747374"/>
                </a:solidFill>
                <a:latin typeface="+mn-lt"/>
              </a:rPr>
              <a:t>When parents gaze into their infant’s eyes a mysterious thing happens; it helps the young brain develop. Caressing an infant lowers a stress hormone known to damage the developing brain</a:t>
            </a:r>
            <a:endParaRPr lang="en-GB" sz="2400" i="1" dirty="0">
              <a:solidFill>
                <a:srgbClr val="747374"/>
              </a:solidFill>
              <a:latin typeface="+mn-lt"/>
            </a:endParaRPr>
          </a:p>
          <a:p>
            <a:pPr eaLnBrk="1" hangingPunct="1">
              <a:spcBef>
                <a:spcPct val="20000"/>
              </a:spcBef>
              <a:defRPr/>
            </a:pPr>
            <a:endParaRPr lang="en-GB" sz="2400" dirty="0">
              <a:solidFill>
                <a:srgbClr val="747374"/>
              </a:solidFill>
              <a:latin typeface="+mn-lt"/>
            </a:endParaRPr>
          </a:p>
          <a:p>
            <a:pPr eaLnBrk="1" hangingPunct="1">
              <a:spcBef>
                <a:spcPct val="20000"/>
              </a:spcBef>
              <a:defRPr/>
            </a:pPr>
            <a:r>
              <a:rPr lang="en-GB" sz="2400" dirty="0" smtClean="0">
                <a:solidFill>
                  <a:srgbClr val="747374"/>
                </a:solidFill>
                <a:latin typeface="+mn-lt"/>
              </a:rPr>
              <a:t>Shook (2001)</a:t>
            </a:r>
          </a:p>
          <a:p>
            <a:pPr eaLnBrk="1" hangingPunct="1">
              <a:spcBef>
                <a:spcPct val="20000"/>
              </a:spcBef>
              <a:defRPr/>
            </a:pPr>
            <a:endParaRPr lang="en-GB" sz="2400" dirty="0"/>
          </a:p>
          <a:p>
            <a:pPr eaLnBrk="1" hangingPunct="1">
              <a:spcBef>
                <a:spcPct val="20000"/>
              </a:spcBef>
              <a:defRPr/>
            </a:pPr>
            <a:endParaRPr lang="en-GB" sz="2400" b="1" dirty="0" smtClean="0">
              <a:latin typeface="+mn-lt"/>
            </a:endParaRPr>
          </a:p>
          <a:p>
            <a:pPr eaLnBrk="1" hangingPunct="1">
              <a:spcBef>
                <a:spcPct val="20000"/>
              </a:spcBef>
              <a:defRPr/>
            </a:pPr>
            <a:endParaRPr lang="en-GB" sz="2400" b="1" dirty="0">
              <a:latin typeface="+mn-lt"/>
            </a:endParaRPr>
          </a:p>
        </p:txBody>
      </p:sp>
      <p:sp>
        <p:nvSpPr>
          <p:cNvPr id="922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0558787-8D02-4A41-B96B-12F78E6253BF}" type="slidenum">
              <a:rPr lang="en-GB" altLang="en-US" sz="1200" smtClean="0">
                <a:solidFill>
                  <a:srgbClr val="898989"/>
                </a:solidFill>
                <a:latin typeface="Arial" charset="0"/>
              </a:rPr>
              <a:pPr>
                <a:spcBef>
                  <a:spcPct val="0"/>
                </a:spcBef>
                <a:buFontTx/>
                <a:buNone/>
              </a:pPr>
              <a:t>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250809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0813" y="836712"/>
            <a:ext cx="8723312" cy="54006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Recording of the </a:t>
            </a:r>
            <a:r>
              <a:rPr lang="en-GB" sz="3600" dirty="0" smtClean="0">
                <a:solidFill>
                  <a:srgbClr val="B70005"/>
                </a:solidFill>
              </a:rPr>
              <a:t>contact</a:t>
            </a:r>
          </a:p>
          <a:p>
            <a:pPr>
              <a:defRPr/>
            </a:pPr>
            <a:endParaRPr lang="en-GB" sz="2000" dirty="0">
              <a:solidFill>
                <a:srgbClr val="B70005"/>
              </a:solidFill>
            </a:endParaRPr>
          </a:p>
          <a:p>
            <a:pPr>
              <a:defRPr/>
            </a:pPr>
            <a:endParaRPr lang="en-GB" sz="1000" dirty="0">
              <a:solidFill>
                <a:srgbClr val="B70005"/>
              </a:solidFill>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The contact supervisor will keep a contact record for the local authority, including how parents </a:t>
            </a:r>
            <a:r>
              <a:rPr lang="en-GB" sz="2000">
                <a:solidFill>
                  <a:srgbClr val="747374"/>
                </a:solidFill>
                <a:latin typeface="Arial" panose="020B0604020202020204" pitchFamily="34" charset="0"/>
                <a:cs typeface="Arial" pitchFamily="34" charset="0"/>
              </a:rPr>
              <a:t>are </a:t>
            </a:r>
            <a:r>
              <a:rPr lang="en-GB" sz="2000" smtClean="0">
                <a:solidFill>
                  <a:srgbClr val="747374"/>
                </a:solidFill>
                <a:latin typeface="Arial" panose="020B0604020202020204" pitchFamily="34" charset="0"/>
                <a:cs typeface="Arial" pitchFamily="34" charset="0"/>
              </a:rPr>
              <a:t>managing – strengths </a:t>
            </a:r>
            <a:r>
              <a:rPr lang="en-GB" sz="2000" dirty="0">
                <a:solidFill>
                  <a:srgbClr val="747374"/>
                </a:solidFill>
                <a:latin typeface="Arial" panose="020B0604020202020204" pitchFamily="34" charset="0"/>
                <a:cs typeface="Arial" pitchFamily="34" charset="0"/>
              </a:rPr>
              <a:t>and difficulties, child’s experience, as well as attendance, </a:t>
            </a:r>
            <a:r>
              <a:rPr lang="en-GB" sz="2000" dirty="0" err="1">
                <a:solidFill>
                  <a:srgbClr val="747374"/>
                </a:solidFill>
                <a:latin typeface="Arial" panose="020B0604020202020204" pitchFamily="34" charset="0"/>
                <a:cs typeface="Arial" pitchFamily="34" charset="0"/>
              </a:rPr>
              <a:t>etc</a:t>
            </a:r>
            <a:r>
              <a:rPr lang="en-GB" sz="2000" dirty="0">
                <a:solidFill>
                  <a:srgbClr val="747374"/>
                </a:solidFill>
                <a:latin typeface="Arial" panose="020B0604020202020204" pitchFamily="34" charset="0"/>
                <a:cs typeface="Arial" pitchFamily="34" charset="0"/>
              </a:rPr>
              <a:t> </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If the parents are repeatedly late or not attending, this will be fed back and reviewed by the local authority</a:t>
            </a:r>
          </a:p>
          <a:p>
            <a:pPr eaLnBrk="1" hangingPunct="1">
              <a:spcBef>
                <a:spcPct val="20000"/>
              </a:spcBef>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Alternative arrangements may be made in discussion with the parents, e.g. a reduction, or confirmation </a:t>
            </a:r>
            <a:r>
              <a:rPr lang="en-GB" sz="2000" dirty="0" smtClean="0">
                <a:solidFill>
                  <a:srgbClr val="747374"/>
                </a:solidFill>
                <a:latin typeface="Arial" panose="020B0604020202020204" pitchFamily="34" charset="0"/>
                <a:cs typeface="Arial" pitchFamily="34" charset="0"/>
              </a:rPr>
              <a:t>by the parents that they will attend on </a:t>
            </a:r>
            <a:r>
              <a:rPr lang="en-GB" sz="2000" dirty="0">
                <a:solidFill>
                  <a:srgbClr val="747374"/>
                </a:solidFill>
                <a:latin typeface="Arial" panose="020B0604020202020204" pitchFamily="34" charset="0"/>
                <a:cs typeface="Arial" pitchFamily="34" charset="0"/>
              </a:rPr>
              <a:t>the day – to avoid unnecessary disruption for the child</a:t>
            </a: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a:p>
            <a:pPr marL="342900" indent="-342900" eaLnBrk="1" hangingPunct="1">
              <a:spcBef>
                <a:spcPct val="20000"/>
              </a:spcBef>
              <a:buFontTx/>
              <a:buChar char="•"/>
              <a:defRPr/>
            </a:pPr>
            <a:endParaRPr lang="en-GB" sz="2400" dirty="0">
              <a:latin typeface="Arial" panose="020B0604020202020204" pitchFamily="34" charset="0"/>
              <a:cs typeface="Arial" pitchFamily="34" charset="0"/>
            </a:endParaRPr>
          </a:p>
        </p:txBody>
      </p:sp>
      <p:sp>
        <p:nvSpPr>
          <p:cNvPr id="8294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570A203-25B0-4FBF-B82C-CCB93E099D8C}" type="slidenum">
              <a:rPr lang="en-GB" altLang="en-US" sz="1200" smtClean="0">
                <a:solidFill>
                  <a:srgbClr val="898989"/>
                </a:solidFill>
                <a:latin typeface="Arial" charset="0"/>
              </a:rPr>
              <a:pPr>
                <a:spcBef>
                  <a:spcPct val="0"/>
                </a:spcBef>
                <a:buFontTx/>
                <a:buNone/>
              </a:pPr>
              <a:t>80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84366253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17173" y="923008"/>
            <a:ext cx="8723312" cy="5798467"/>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experience for parents</a:t>
            </a:r>
          </a:p>
          <a:p>
            <a:pPr>
              <a:defRPr/>
            </a:pPr>
            <a:endParaRPr lang="en-GB" sz="1800" dirty="0">
              <a:solidFill>
                <a:srgbClr val="B70005"/>
              </a:solidFill>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Parents miss and want to see their </a:t>
            </a:r>
            <a:r>
              <a:rPr lang="en-GB" sz="2000" dirty="0" smtClean="0">
                <a:solidFill>
                  <a:srgbClr val="747374"/>
                </a:solidFill>
                <a:latin typeface="Arial" panose="020B0604020202020204" pitchFamily="34" charset="0"/>
                <a:cs typeface="Arial" pitchFamily="34" charset="0"/>
              </a:rPr>
              <a:t>child - it </a:t>
            </a:r>
            <a:r>
              <a:rPr lang="en-GB" sz="2000" dirty="0">
                <a:solidFill>
                  <a:srgbClr val="747374"/>
                </a:solidFill>
                <a:latin typeface="Arial" panose="020B0604020202020204" pitchFamily="34" charset="0"/>
                <a:cs typeface="Arial" pitchFamily="34" charset="0"/>
              </a:rPr>
              <a:t>is disempowering to have your child removed and hard to see them being cared for by another person</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Contact can be a positive time for them to be with their child – parents develop positive relationships with contact workers, who are there to support them in their parenting</a:t>
            </a:r>
          </a:p>
          <a:p>
            <a:pPr marL="342900" indent="-342900" eaLnBrk="1" hangingPunct="1">
              <a:spcBef>
                <a:spcPct val="20000"/>
              </a:spcBef>
              <a:buFontTx/>
              <a:buChar char="•"/>
              <a:defRPr/>
            </a:pPr>
            <a:endParaRPr lang="en-GB" sz="2000" dirty="0">
              <a:solidFill>
                <a:srgbClr val="747374"/>
              </a:solidFill>
              <a:latin typeface="Arial" panose="020B0604020202020204" pitchFamily="34" charset="0"/>
              <a:cs typeface="Arial" pitchFamily="34" charset="0"/>
            </a:endParaRPr>
          </a:p>
          <a:p>
            <a:pPr marL="342900" indent="-342900" eaLnBrk="1" hangingPunct="1">
              <a:spcBef>
                <a:spcPct val="20000"/>
              </a:spcBef>
              <a:buFontTx/>
              <a:buChar char="•"/>
              <a:defRPr/>
            </a:pPr>
            <a:r>
              <a:rPr lang="en-GB" sz="2000" dirty="0">
                <a:solidFill>
                  <a:srgbClr val="747374"/>
                </a:solidFill>
                <a:latin typeface="Arial" panose="020B0604020202020204" pitchFamily="34" charset="0"/>
                <a:cs typeface="Arial" pitchFamily="34" charset="0"/>
              </a:rPr>
              <a:t>Parents will have their own views on parenting that may not align with yours and may sometimes appear critical; parents understandably want to claim their rights as parents – it is up to the contact supervisor to negotiate any differences</a:t>
            </a:r>
          </a:p>
        </p:txBody>
      </p:sp>
      <p:sp>
        <p:nvSpPr>
          <p:cNvPr id="8397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8C75AD4-364F-4B0E-850E-1B5F286FFB3F}" type="slidenum">
              <a:rPr lang="en-GB" altLang="en-US" sz="1200" smtClean="0">
                <a:solidFill>
                  <a:srgbClr val="898989"/>
                </a:solidFill>
                <a:latin typeface="Arial" charset="0"/>
              </a:rPr>
              <a:pPr>
                <a:spcBef>
                  <a:spcPct val="0"/>
                </a:spcBef>
                <a:buFontTx/>
                <a:buNone/>
              </a:pPr>
              <a:t>81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6051508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50813" y="845915"/>
            <a:ext cx="8723312" cy="5510435"/>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rPr>
              <a:t>The role of the contact supervisor</a:t>
            </a:r>
          </a:p>
          <a:p>
            <a:pPr>
              <a:defRPr/>
            </a:pPr>
            <a:endParaRPr lang="en-GB" sz="2400" dirty="0">
              <a:latin typeface="+mn-lt"/>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create a friendly, honest, respectful contact environment</a:t>
            </a:r>
          </a:p>
          <a:p>
            <a:pPr marL="342900" indent="-342900" eaLnBrk="1" hangingPunct="1">
              <a:spcBef>
                <a:spcPct val="20000"/>
              </a:spcBef>
              <a:buFont typeface="Arial" pitchFamily="34" charset="0"/>
              <a:buChar char="•"/>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ensure contact boundaries are adhered to</a:t>
            </a:r>
          </a:p>
          <a:p>
            <a:pPr marL="342900" indent="-342900" eaLnBrk="1" hangingPunct="1">
              <a:spcBef>
                <a:spcPct val="20000"/>
              </a:spcBef>
              <a:buFont typeface="Arial" pitchFamily="34" charset="0"/>
              <a:buChar char="•"/>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support </a:t>
            </a:r>
            <a:r>
              <a:rPr lang="en-GB" sz="2200" dirty="0" smtClean="0">
                <a:solidFill>
                  <a:srgbClr val="747374"/>
                </a:solidFill>
                <a:latin typeface="Arial" panose="020B0604020202020204" pitchFamily="34" charset="0"/>
                <a:cs typeface="Arial" pitchFamily="34" charset="0"/>
              </a:rPr>
              <a:t>all parties at </a:t>
            </a:r>
            <a:r>
              <a:rPr lang="en-GB" sz="2200" dirty="0">
                <a:solidFill>
                  <a:srgbClr val="747374"/>
                </a:solidFill>
                <a:latin typeface="Arial" panose="020B0604020202020204" pitchFamily="34" charset="0"/>
                <a:cs typeface="Arial" pitchFamily="34" charset="0"/>
              </a:rPr>
              <a:t>the handovers</a:t>
            </a:r>
          </a:p>
          <a:p>
            <a:pPr marL="342900" indent="-342900" eaLnBrk="1" hangingPunct="1">
              <a:spcBef>
                <a:spcPct val="20000"/>
              </a:spcBef>
              <a:buFont typeface="Arial" pitchFamily="34" charset="0"/>
              <a:buChar char="•"/>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praise </a:t>
            </a:r>
            <a:r>
              <a:rPr lang="en-GB" sz="2200" dirty="0" smtClean="0">
                <a:solidFill>
                  <a:srgbClr val="747374"/>
                </a:solidFill>
                <a:latin typeface="Arial" panose="020B0604020202020204" pitchFamily="34" charset="0"/>
                <a:cs typeface="Arial" pitchFamily="34" charset="0"/>
              </a:rPr>
              <a:t>parents when appropriate</a:t>
            </a:r>
            <a:endParaRPr lang="en-GB" sz="2200" dirty="0">
              <a:solidFill>
                <a:srgbClr val="747374"/>
              </a:solidFill>
              <a:latin typeface="Arial" panose="020B0604020202020204" pitchFamily="34" charset="0"/>
              <a:cs typeface="Arial" pitchFamily="34" charset="0"/>
            </a:endParaRPr>
          </a:p>
          <a:p>
            <a:pPr eaLnBrk="1" hangingPunct="1">
              <a:spcBef>
                <a:spcPct val="20000"/>
              </a:spcBef>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model parenting skills during contact and feed back after contact </a:t>
            </a:r>
          </a:p>
          <a:p>
            <a:pPr eaLnBrk="1" hangingPunct="1">
              <a:spcBef>
                <a:spcPct val="20000"/>
              </a:spcBef>
              <a:defRPr/>
            </a:pPr>
            <a:endParaRPr lang="en-GB" sz="2400" dirty="0">
              <a:latin typeface="Arial" panose="020B0604020202020204" pitchFamily="34" charset="0"/>
              <a:cs typeface="Arial" pitchFamily="34" charset="0"/>
            </a:endParaRPr>
          </a:p>
        </p:txBody>
      </p:sp>
      <p:sp>
        <p:nvSpPr>
          <p:cNvPr id="8499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8F79083-1313-4AB3-A3FB-C254E19820FC}" type="slidenum">
              <a:rPr lang="en-GB" altLang="en-US" sz="1200" smtClean="0">
                <a:solidFill>
                  <a:srgbClr val="898989"/>
                </a:solidFill>
                <a:latin typeface="Arial" charset="0"/>
              </a:rPr>
              <a:pPr>
                <a:spcBef>
                  <a:spcPct val="0"/>
                </a:spcBef>
                <a:buFontTx/>
                <a:buNone/>
              </a:pPr>
              <a:t>82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51074596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50813" y="836712"/>
            <a:ext cx="8723312" cy="5519638"/>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Arial" panose="020B0604020202020204" pitchFamily="34" charset="0"/>
                <a:cs typeface="Arial" pitchFamily="34" charset="0"/>
              </a:rPr>
              <a:t>Boundaries of contact</a:t>
            </a:r>
          </a:p>
          <a:p>
            <a:pPr eaLnBrk="1" hangingPunct="1">
              <a:spcBef>
                <a:spcPct val="20000"/>
              </a:spcBef>
              <a:defRPr/>
            </a:pPr>
            <a:endParaRPr lang="en-GB" sz="1600" b="1" dirty="0">
              <a:latin typeface="Arial" panose="020B0604020202020204" pitchFamily="34" charset="0"/>
              <a:cs typeface="Arial" pitchFamily="34" charset="0"/>
            </a:endParaRPr>
          </a:p>
          <a:p>
            <a:pPr marL="342900" indent="-342900" eaLnBrk="1" hangingPunct="1">
              <a:spcBef>
                <a:spcPct val="20000"/>
              </a:spcBef>
              <a:buFontTx/>
              <a:buChar char="•"/>
              <a:defRPr/>
            </a:pPr>
            <a:r>
              <a:rPr lang="en-GB" sz="2200" dirty="0">
                <a:solidFill>
                  <a:srgbClr val="747374"/>
                </a:solidFill>
                <a:latin typeface="Arial" panose="020B0604020202020204" pitchFamily="34" charset="0"/>
                <a:cs typeface="Arial" pitchFamily="34" charset="0"/>
              </a:rPr>
              <a:t>A contact agreement meeting is held prior to the start of contact and expectations are set out, e.g. attendance, punctuality, contact not proceeding if parents are under the influence of drugs or alcohol, etc. </a:t>
            </a:r>
          </a:p>
          <a:p>
            <a:pPr eaLnBrk="1" hangingPunct="1">
              <a:spcBef>
                <a:spcPct val="20000"/>
              </a:spcBef>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Contact supervisors set out their role – to ensure the wellbeing of the child, to support parents, to record contact and ensure boundaries are adhered to</a:t>
            </a:r>
          </a:p>
          <a:p>
            <a:pPr eaLnBrk="1" hangingPunct="1">
              <a:spcBef>
                <a:spcPct val="20000"/>
              </a:spcBef>
              <a:defRPr/>
            </a:pPr>
            <a:endParaRPr lang="en-GB" sz="2200" dirty="0">
              <a:solidFill>
                <a:srgbClr val="747374"/>
              </a:solidFill>
              <a:latin typeface="Arial" panose="020B0604020202020204" pitchFamily="34" charset="0"/>
              <a:cs typeface="Arial" pitchFamily="34" charset="0"/>
            </a:endParaRPr>
          </a:p>
          <a:p>
            <a:pPr marL="342900" indent="-342900" eaLnBrk="1" hangingPunct="1">
              <a:spcBef>
                <a:spcPct val="20000"/>
              </a:spcBef>
              <a:buFont typeface="Arial" pitchFamily="34" charset="0"/>
              <a:buChar char="•"/>
              <a:defRPr/>
            </a:pPr>
            <a:r>
              <a:rPr lang="en-GB" sz="2200" dirty="0">
                <a:solidFill>
                  <a:srgbClr val="747374"/>
                </a:solidFill>
                <a:latin typeface="Arial" panose="020B0604020202020204" pitchFamily="34" charset="0"/>
                <a:cs typeface="Arial" pitchFamily="34" charset="0"/>
              </a:rPr>
              <a:t>To advise that any issues that arise in contact will be fed back to the local authority</a:t>
            </a:r>
          </a:p>
          <a:p>
            <a:pPr eaLnBrk="1" hangingPunct="1">
              <a:spcBef>
                <a:spcPct val="20000"/>
              </a:spcBef>
              <a:defRPr/>
            </a:pPr>
            <a:endParaRPr lang="en-GB" sz="2400" dirty="0">
              <a:latin typeface="Arial" panose="020B0604020202020204" pitchFamily="34" charset="0"/>
              <a:cs typeface="Arial" pitchFamily="34" charset="0"/>
            </a:endParaRPr>
          </a:p>
        </p:txBody>
      </p:sp>
      <p:sp>
        <p:nvSpPr>
          <p:cNvPr id="8602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D1FF016-4F9E-461A-8BE8-37FF7C184558}" type="slidenum">
              <a:rPr lang="en-GB" altLang="en-US" sz="1200" smtClean="0">
                <a:solidFill>
                  <a:srgbClr val="898989"/>
                </a:solidFill>
                <a:latin typeface="Arial" charset="0"/>
              </a:rPr>
              <a:pPr>
                <a:spcBef>
                  <a:spcPct val="0"/>
                </a:spcBef>
                <a:buFontTx/>
                <a:buNone/>
              </a:pPr>
              <a:t>83</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25027828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50813" y="980728"/>
            <a:ext cx="8723312" cy="504056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3600" dirty="0">
                <a:solidFill>
                  <a:srgbClr val="B70005"/>
                </a:solidFill>
                <a:latin typeface="Arial" charset="0"/>
                <a:cs typeface="Arial" charset="0"/>
              </a:rPr>
              <a:t>Experience of early permanence contact – positive outcome</a:t>
            </a:r>
          </a:p>
          <a:p>
            <a:pPr eaLnBrk="1" hangingPunct="1">
              <a:buFontTx/>
              <a:buNone/>
            </a:pPr>
            <a:endParaRPr lang="en-GB" altLang="en-US" sz="1600" b="1" dirty="0">
              <a:latin typeface="Arial" charset="0"/>
              <a:cs typeface="Arial" charset="0"/>
            </a:endParaRPr>
          </a:p>
          <a:p>
            <a:pPr>
              <a:buNone/>
            </a:pPr>
            <a:r>
              <a:rPr lang="en-GB" sz="2400" i="1" dirty="0">
                <a:solidFill>
                  <a:srgbClr val="747374"/>
                </a:solidFill>
              </a:rPr>
              <a:t>A significant proportion of parents indicated that if they could not have their child returned to them, they were pleased that they had got to know their adopters through contact, and had confidence in them. </a:t>
            </a:r>
            <a:endParaRPr lang="en-GB" sz="2400" dirty="0">
              <a:solidFill>
                <a:srgbClr val="747374"/>
              </a:solidFill>
            </a:endParaRPr>
          </a:p>
          <a:p>
            <a:pPr>
              <a:buNone/>
            </a:pPr>
            <a:endParaRPr lang="en-GB" altLang="en-US" sz="2200" dirty="0" smtClean="0">
              <a:solidFill>
                <a:srgbClr val="747374"/>
              </a:solidFill>
              <a:latin typeface="Arial" charset="0"/>
              <a:cs typeface="Arial" charset="0"/>
            </a:endParaRPr>
          </a:p>
          <a:p>
            <a:pPr>
              <a:buNone/>
            </a:pPr>
            <a:r>
              <a:rPr lang="en-GB" altLang="en-US" sz="2200" dirty="0" smtClean="0">
                <a:solidFill>
                  <a:srgbClr val="747374"/>
                </a:solidFill>
                <a:latin typeface="Arial" charset="0"/>
                <a:cs typeface="Arial" charset="0"/>
              </a:rPr>
              <a:t>Coram </a:t>
            </a:r>
            <a:r>
              <a:rPr lang="en-GB" altLang="en-US" sz="2200" dirty="0">
                <a:solidFill>
                  <a:srgbClr val="747374"/>
                </a:solidFill>
                <a:latin typeface="Arial" charset="0"/>
                <a:cs typeface="Arial" charset="0"/>
              </a:rPr>
              <a:t>Early Permanence Project</a:t>
            </a:r>
          </a:p>
          <a:p>
            <a:pPr eaLnBrk="1" hangingPunct="1">
              <a:lnSpc>
                <a:spcPct val="150000"/>
              </a:lnSpc>
              <a:buFontTx/>
              <a:buNone/>
            </a:pPr>
            <a:endParaRPr lang="en-GB" altLang="en-US" sz="2400" dirty="0">
              <a:latin typeface="Arial" charset="0"/>
              <a:cs typeface="Arial" charset="0"/>
            </a:endParaRPr>
          </a:p>
        </p:txBody>
      </p:sp>
      <p:sp>
        <p:nvSpPr>
          <p:cNvPr id="8704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7EBE48F-CA33-4FE4-8F01-4A5254546EFB}" type="slidenum">
              <a:rPr lang="en-GB" altLang="en-US" sz="1200" smtClean="0">
                <a:solidFill>
                  <a:srgbClr val="898989"/>
                </a:solidFill>
                <a:latin typeface="Arial" charset="0"/>
              </a:rPr>
              <a:pPr>
                <a:spcBef>
                  <a:spcPct val="0"/>
                </a:spcBef>
                <a:buFontTx/>
                <a:buNone/>
              </a:pPr>
              <a:t>84</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11399974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2"/>
          <p:cNvSpPr>
            <a:spLocks noGrp="1"/>
          </p:cNvSpPr>
          <p:nvPr>
            <p:ph type="title"/>
          </p:nvPr>
        </p:nvSpPr>
        <p:spPr/>
        <p:txBody>
          <a:bodyPr/>
          <a:lstStyle/>
          <a:p>
            <a:pPr algn="l"/>
            <a:r>
              <a:rPr lang="en-GB" altLang="en-US" dirty="0" smtClean="0">
                <a:solidFill>
                  <a:srgbClr val="B70005"/>
                </a:solidFill>
              </a:rPr>
              <a:t>Small group exercise: contact report</a:t>
            </a:r>
          </a:p>
        </p:txBody>
      </p:sp>
      <p:sp>
        <p:nvSpPr>
          <p:cNvPr id="88067" name="Content Placeholder 3"/>
          <p:cNvSpPr>
            <a:spLocks noGrp="1"/>
          </p:cNvSpPr>
          <p:nvPr>
            <p:ph idx="1"/>
          </p:nvPr>
        </p:nvSpPr>
        <p:spPr>
          <a:xfrm>
            <a:off x="487363" y="2267744"/>
            <a:ext cx="8458200" cy="4088606"/>
          </a:xfrm>
        </p:spPr>
        <p:txBody>
          <a:bodyPr/>
          <a:lstStyle/>
          <a:p>
            <a:pPr marL="514350" indent="-514350">
              <a:buClr>
                <a:srgbClr val="747374"/>
              </a:buClr>
              <a:buFont typeface="+mj-lt"/>
              <a:buAutoNum type="arabicPeriod"/>
            </a:pPr>
            <a:r>
              <a:rPr lang="en-GB" altLang="en-US" sz="1800" dirty="0" smtClean="0"/>
              <a:t>What feelings might Carol have during the contact handovers and while Chloe is at contact with Louise?</a:t>
            </a:r>
          </a:p>
          <a:p>
            <a:pPr marL="228600" indent="-22860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altLang="en-US" sz="1800" dirty="0" smtClean="0"/>
              <a:t>How might the contact be experienced by Chloe?</a:t>
            </a:r>
          </a:p>
          <a:p>
            <a:pPr marL="228600" indent="-22860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altLang="en-US" sz="1800" dirty="0" smtClean="0"/>
              <a:t>What areas of parenting is Louise able to manage well during contact?</a:t>
            </a:r>
          </a:p>
          <a:p>
            <a:pPr marL="228600" indent="-22860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altLang="en-US" sz="1800" dirty="0" smtClean="0"/>
              <a:t>Are there areas of parenting that Louise struggles with?</a:t>
            </a:r>
          </a:p>
          <a:p>
            <a:pPr marL="342900" indent="-34290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altLang="en-US" sz="1800" dirty="0" smtClean="0"/>
              <a:t>What feelings might Louise have around contact?</a:t>
            </a:r>
          </a:p>
          <a:p>
            <a:pPr marL="342900" indent="-34290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altLang="en-US" sz="1800" dirty="0" smtClean="0"/>
              <a:t>How could Carol be supported by the contact supervisor and their social worker?</a:t>
            </a:r>
          </a:p>
          <a:p>
            <a:pPr marL="514350" indent="-514350">
              <a:buClr>
                <a:srgbClr val="747374"/>
              </a:buClr>
              <a:buFont typeface="+mj-lt"/>
              <a:buAutoNum type="arabicPeriod"/>
            </a:pPr>
            <a:endParaRPr lang="en-GB" altLang="en-US" sz="1000" dirty="0" smtClean="0"/>
          </a:p>
          <a:p>
            <a:pPr marL="514350" indent="-514350">
              <a:buClr>
                <a:srgbClr val="747374"/>
              </a:buClr>
              <a:buFont typeface="+mj-lt"/>
              <a:buAutoNum type="arabicPeriod"/>
            </a:pPr>
            <a:r>
              <a:rPr lang="en-GB" sz="1800" dirty="0"/>
              <a:t>Where else might Carol get support, as a single carer?</a:t>
            </a:r>
            <a:endParaRPr lang="en-GB" altLang="en-US" sz="1800" dirty="0" smtClean="0"/>
          </a:p>
          <a:p>
            <a:pPr marL="514350" indent="-514350">
              <a:buFont typeface="Calibri" pitchFamily="34" charset="0"/>
              <a:buAutoNum type="arabicPeriod"/>
            </a:pPr>
            <a:endParaRPr lang="en-GB" altLang="en-US" sz="2800" dirty="0" smtClean="0"/>
          </a:p>
        </p:txBody>
      </p:sp>
      <p:sp>
        <p:nvSpPr>
          <p:cNvPr id="880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0F1BCCE-EEEC-46FE-BF47-76C32EC52293}" type="slidenum">
              <a:rPr lang="en-GB" altLang="en-US" sz="1200" smtClean="0">
                <a:solidFill>
                  <a:srgbClr val="898989"/>
                </a:solidFill>
                <a:latin typeface="Arial" charset="0"/>
              </a:rPr>
              <a:pPr>
                <a:spcBef>
                  <a:spcPct val="0"/>
                </a:spcBef>
                <a:buFontTx/>
                <a:buNone/>
              </a:pPr>
              <a:t>85</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1689858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spect="1" noChangeArrowheads="1"/>
          </p:cNvSpPr>
          <p:nvPr/>
        </p:nvSpPr>
        <p:spPr bwMode="auto">
          <a:xfrm>
            <a:off x="150813" y="150813"/>
            <a:ext cx="8767762" cy="6553200"/>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defRPr/>
            </a:pPr>
            <a:endParaRPr lang="en-GB" altLang="en-US" sz="3600" dirty="0">
              <a:solidFill>
                <a:srgbClr val="B70005"/>
              </a:solidFill>
            </a:endParaRPr>
          </a:p>
          <a:p>
            <a:pPr>
              <a:defRPr/>
            </a:pPr>
            <a:endParaRPr lang="en-US" altLang="en-US" b="1" dirty="0">
              <a:solidFill>
                <a:srgbClr val="4C4247"/>
              </a:solidFill>
              <a:latin typeface="+mn-lt"/>
            </a:endParaRPr>
          </a:p>
          <a:p>
            <a:pPr>
              <a:defRPr/>
            </a:pPr>
            <a:endParaRPr lang="en-US" altLang="en-US" b="1" dirty="0">
              <a:solidFill>
                <a:srgbClr val="4C4247"/>
              </a:solidFill>
              <a:latin typeface="+mn-lt"/>
            </a:endParaRPr>
          </a:p>
          <a:p>
            <a:pPr>
              <a:defRPr/>
            </a:pPr>
            <a:endParaRPr lang="en-US" altLang="en-US" b="1" dirty="0">
              <a:solidFill>
                <a:srgbClr val="4C4247"/>
              </a:solidFill>
              <a:latin typeface="+mn-lt"/>
            </a:endParaRPr>
          </a:p>
          <a:p>
            <a:pPr>
              <a:defRPr/>
            </a:pPr>
            <a:endParaRPr lang="en-US" altLang="en-US" b="1" dirty="0">
              <a:solidFill>
                <a:schemeClr val="tx2"/>
              </a:solidFill>
              <a:latin typeface="+mn-lt"/>
            </a:endParaRPr>
          </a:p>
          <a:p>
            <a:pPr>
              <a:defRPr/>
            </a:pPr>
            <a:endParaRPr lang="en-US" altLang="en-US" b="1" dirty="0">
              <a:solidFill>
                <a:schemeClr val="tx2"/>
              </a:solidFill>
              <a:latin typeface="+mn-lt"/>
            </a:endParaRPr>
          </a:p>
          <a:p>
            <a:pPr>
              <a:defRPr/>
            </a:pPr>
            <a:endParaRPr lang="en-US" altLang="en-US" dirty="0">
              <a:solidFill>
                <a:srgbClr val="4C4247"/>
              </a:solidFill>
            </a:endParaRPr>
          </a:p>
          <a:p>
            <a:pPr>
              <a:defRPr/>
            </a:pPr>
            <a:endParaRPr lang="en-GB" altLang="en-US" sz="2400" dirty="0">
              <a:solidFill>
                <a:schemeClr val="accent2"/>
              </a:solidFill>
            </a:endParaRPr>
          </a:p>
        </p:txBody>
      </p:sp>
      <p:sp>
        <p:nvSpPr>
          <p:cNvPr id="2" name="Title 1"/>
          <p:cNvSpPr>
            <a:spLocks noGrp="1"/>
          </p:cNvSpPr>
          <p:nvPr>
            <p:ph type="ctrTitle"/>
          </p:nvPr>
        </p:nvSpPr>
        <p:spPr>
          <a:xfrm>
            <a:off x="666840" y="2564904"/>
            <a:ext cx="7772400" cy="1470025"/>
          </a:xfrm>
        </p:spPr>
        <p:txBody>
          <a:bodyPr/>
          <a:lstStyle/>
          <a:p>
            <a:pPr>
              <a:defRPr/>
            </a:pPr>
            <a:r>
              <a:rPr lang="en-GB" altLang="en-US" dirty="0" smtClean="0">
                <a:solidFill>
                  <a:srgbClr val="B70005"/>
                </a:solidFill>
                <a:latin typeface="+mn-lt"/>
              </a:rPr>
              <a:t>Relinquished baby placements</a:t>
            </a:r>
            <a:r>
              <a:rPr lang="en-US" altLang="en-US" dirty="0" smtClean="0">
                <a:solidFill>
                  <a:srgbClr val="4C4247"/>
                </a:solidFill>
                <a:latin typeface="+mn-lt"/>
              </a:rPr>
              <a:t/>
            </a:r>
            <a:br>
              <a:rPr lang="en-US" altLang="en-US" dirty="0" smtClean="0">
                <a:solidFill>
                  <a:srgbClr val="4C4247"/>
                </a:solidFill>
                <a:latin typeface="+mn-lt"/>
              </a:rPr>
            </a:br>
            <a:endParaRPr lang="en-GB" dirty="0"/>
          </a:p>
        </p:txBody>
      </p:sp>
      <p:sp>
        <p:nvSpPr>
          <p:cNvPr id="3" name="Subtitle 2"/>
          <p:cNvSpPr>
            <a:spLocks noGrp="1"/>
          </p:cNvSpPr>
          <p:nvPr>
            <p:ph type="subTitle" idx="1"/>
          </p:nvPr>
        </p:nvSpPr>
        <p:spPr/>
        <p:txBody>
          <a:bodyPr/>
          <a:lstStyle/>
          <a:p>
            <a:pPr>
              <a:buFont typeface="Arial" panose="020B0604020202020204" pitchFamily="34" charset="0"/>
              <a:buNone/>
              <a:defRPr/>
            </a:pPr>
            <a:endParaRPr lang="en-GB"/>
          </a:p>
        </p:txBody>
      </p:sp>
      <p:sp>
        <p:nvSpPr>
          <p:cNvPr id="8909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8271C40-9673-4EB5-ADE0-03506DAABB8A}" type="slidenum">
              <a:rPr lang="en-GB" altLang="en-US" sz="1200" smtClean="0">
                <a:solidFill>
                  <a:srgbClr val="898989"/>
                </a:solidFill>
                <a:latin typeface="Arial" charset="0"/>
              </a:rPr>
              <a:pPr>
                <a:spcBef>
                  <a:spcPct val="0"/>
                </a:spcBef>
                <a:buFontTx/>
                <a:buNone/>
              </a:pPr>
              <a:t>86</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40912294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algn="l"/>
            <a:r>
              <a:rPr lang="en-GB" altLang="en-US" sz="3600" dirty="0" smtClean="0">
                <a:solidFill>
                  <a:srgbClr val="C00000"/>
                </a:solidFill>
              </a:rPr>
              <a:t>Key points</a:t>
            </a:r>
          </a:p>
        </p:txBody>
      </p:sp>
      <p:sp>
        <p:nvSpPr>
          <p:cNvPr id="90115" name="Content Placeholder 2"/>
          <p:cNvSpPr>
            <a:spLocks noGrp="1"/>
          </p:cNvSpPr>
          <p:nvPr>
            <p:ph idx="1"/>
          </p:nvPr>
        </p:nvSpPr>
        <p:spPr>
          <a:xfrm>
            <a:off x="457200" y="2060848"/>
            <a:ext cx="8229600" cy="4174207"/>
          </a:xfrm>
        </p:spPr>
        <p:txBody>
          <a:bodyPr/>
          <a:lstStyle/>
          <a:p>
            <a:pPr>
              <a:spcBef>
                <a:spcPts val="1800"/>
              </a:spcBef>
              <a:buClr>
                <a:srgbClr val="747374"/>
              </a:buClr>
            </a:pPr>
            <a:r>
              <a:rPr lang="en-GB" altLang="en-US" sz="2200" dirty="0" smtClean="0"/>
              <a:t>The number of babies placed for adoption due to their parents relinquishing care and requesting adoption is small</a:t>
            </a:r>
          </a:p>
          <a:p>
            <a:pPr>
              <a:spcBef>
                <a:spcPts val="1800"/>
              </a:spcBef>
              <a:buClr>
                <a:srgbClr val="747374"/>
              </a:buClr>
            </a:pPr>
            <a:r>
              <a:rPr lang="en-GB" altLang="en-US" sz="2200" dirty="0" smtClean="0"/>
              <a:t>If parents relinquish care of their child for adoption, they can and do change their mind </a:t>
            </a:r>
          </a:p>
          <a:p>
            <a:pPr>
              <a:spcBef>
                <a:spcPts val="1800"/>
              </a:spcBef>
              <a:buClr>
                <a:srgbClr val="747374"/>
              </a:buClr>
            </a:pPr>
            <a:r>
              <a:rPr lang="en-GB" altLang="en-US" sz="2200" dirty="0" smtClean="0"/>
              <a:t>It is a hugely emotional decision – parents may intellectually make one decision prior to the birth, and following the birth may change their minds</a:t>
            </a:r>
          </a:p>
          <a:p>
            <a:pPr>
              <a:spcBef>
                <a:spcPts val="1800"/>
              </a:spcBef>
              <a:buClr>
                <a:srgbClr val="747374"/>
              </a:buClr>
            </a:pPr>
            <a:r>
              <a:rPr lang="en-GB" altLang="en-US" sz="2200" dirty="0" smtClean="0"/>
              <a:t>If they do, the baby will return to their care in most instances and this may happen immediately </a:t>
            </a:r>
          </a:p>
        </p:txBody>
      </p:sp>
      <p:sp>
        <p:nvSpPr>
          <p:cNvPr id="901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C8FE4FE-C68E-4EA6-AEAD-536E14953201}" type="slidenum">
              <a:rPr lang="en-GB" altLang="en-US" sz="1200" smtClean="0">
                <a:solidFill>
                  <a:srgbClr val="898989"/>
                </a:solidFill>
                <a:latin typeface="Arial" charset="0"/>
              </a:rPr>
              <a:pPr>
                <a:spcBef>
                  <a:spcPct val="0"/>
                </a:spcBef>
                <a:buFontTx/>
                <a:buNone/>
              </a:pPr>
              <a:t>87</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08648474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algn="l"/>
            <a:r>
              <a:rPr lang="en-GB" altLang="en-US" sz="3600" dirty="0" smtClean="0">
                <a:solidFill>
                  <a:srgbClr val="C00000"/>
                </a:solidFill>
              </a:rPr>
              <a:t>Overview of the process</a:t>
            </a:r>
          </a:p>
        </p:txBody>
      </p:sp>
      <p:sp>
        <p:nvSpPr>
          <p:cNvPr id="91139" name="Content Placeholder 2"/>
          <p:cNvSpPr>
            <a:spLocks noGrp="1"/>
          </p:cNvSpPr>
          <p:nvPr>
            <p:ph idx="1"/>
          </p:nvPr>
        </p:nvSpPr>
        <p:spPr>
          <a:xfrm>
            <a:off x="543000" y="2132856"/>
            <a:ext cx="8077200" cy="4223494"/>
          </a:xfrm>
        </p:spPr>
        <p:txBody>
          <a:bodyPr/>
          <a:lstStyle/>
          <a:p>
            <a:pPr>
              <a:spcBef>
                <a:spcPts val="1800"/>
              </a:spcBef>
              <a:buClr>
                <a:srgbClr val="747374"/>
              </a:buClr>
            </a:pPr>
            <a:r>
              <a:rPr lang="en-GB" altLang="en-US" sz="2200" dirty="0" smtClean="0"/>
              <a:t>Parent/s inform the local authority that they wish to relinquish their child</a:t>
            </a:r>
          </a:p>
          <a:p>
            <a:pPr>
              <a:spcBef>
                <a:spcPts val="1800"/>
              </a:spcBef>
              <a:buClr>
                <a:srgbClr val="747374"/>
              </a:buClr>
            </a:pPr>
            <a:r>
              <a:rPr lang="en-GB" altLang="en-US" sz="2200" dirty="0" smtClean="0"/>
              <a:t>The local authority works with parent/s to ensure they understand adoption and the lifelong consequences – offering counselling, support and explanations</a:t>
            </a:r>
          </a:p>
          <a:p>
            <a:pPr lvl="0">
              <a:spcBef>
                <a:spcPts val="1800"/>
              </a:spcBef>
              <a:buClr>
                <a:srgbClr val="747374"/>
              </a:buClr>
            </a:pPr>
            <a:r>
              <a:rPr lang="en-GB" sz="2400" dirty="0"/>
              <a:t>The local authority worker also helps the parents to consider viable </a:t>
            </a:r>
            <a:r>
              <a:rPr lang="en-GB" sz="2400" dirty="0" smtClean="0"/>
              <a:t>alternatives</a:t>
            </a:r>
            <a:endParaRPr lang="en-GB" altLang="en-US" sz="2200" dirty="0" smtClean="0"/>
          </a:p>
          <a:p>
            <a:pPr>
              <a:spcBef>
                <a:spcPts val="1800"/>
              </a:spcBef>
              <a:buClr>
                <a:srgbClr val="747374"/>
              </a:buClr>
            </a:pPr>
            <a:r>
              <a:rPr lang="en-GB" altLang="en-US" sz="2200" dirty="0" smtClean="0"/>
              <a:t>Following the birth of the child, if parent/s still want to relinquish, they sign a voluntary agreement for the local authority to care for the child preliminary to adoption</a:t>
            </a:r>
          </a:p>
        </p:txBody>
      </p:sp>
      <p:sp>
        <p:nvSpPr>
          <p:cNvPr id="911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50DBBAE-CB67-49C7-A259-BA5527770A1F}" type="slidenum">
              <a:rPr lang="en-GB" altLang="en-US" sz="1200" smtClean="0">
                <a:solidFill>
                  <a:srgbClr val="898989"/>
                </a:solidFill>
                <a:latin typeface="Arial" charset="0"/>
              </a:rPr>
              <a:pPr>
                <a:spcBef>
                  <a:spcPct val="0"/>
                </a:spcBef>
                <a:buFontTx/>
                <a:buNone/>
              </a:pPr>
              <a:t>88</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87310010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pPr algn="l"/>
            <a:r>
              <a:rPr lang="en-GB" altLang="en-US" sz="3600" smtClean="0">
                <a:solidFill>
                  <a:srgbClr val="C00000"/>
                </a:solidFill>
              </a:rPr>
              <a:t>Overview of the process</a:t>
            </a:r>
          </a:p>
        </p:txBody>
      </p:sp>
      <p:sp>
        <p:nvSpPr>
          <p:cNvPr id="92163" name="Content Placeholder 2"/>
          <p:cNvSpPr>
            <a:spLocks noGrp="1"/>
          </p:cNvSpPr>
          <p:nvPr>
            <p:ph idx="1"/>
          </p:nvPr>
        </p:nvSpPr>
        <p:spPr>
          <a:xfrm>
            <a:off x="539552" y="2132856"/>
            <a:ext cx="8077200" cy="4032448"/>
          </a:xfrm>
        </p:spPr>
        <p:txBody>
          <a:bodyPr/>
          <a:lstStyle/>
          <a:p>
            <a:pPr>
              <a:spcBef>
                <a:spcPts val="1800"/>
              </a:spcBef>
              <a:buClr>
                <a:srgbClr val="747374"/>
              </a:buClr>
            </a:pPr>
            <a:r>
              <a:rPr lang="en-GB" altLang="en-US" sz="2000" dirty="0" smtClean="0"/>
              <a:t>After a minimum of six weeks, an independent social worker from CAFCASS will visit the parent/s to oversee the signing of their consent to adoption and check their understanding of this</a:t>
            </a:r>
          </a:p>
          <a:p>
            <a:pPr>
              <a:spcBef>
                <a:spcPts val="1800"/>
              </a:spcBef>
              <a:buClr>
                <a:srgbClr val="747374"/>
              </a:buClr>
            </a:pPr>
            <a:r>
              <a:rPr lang="en-GB" altLang="en-US" sz="2000" dirty="0" smtClean="0"/>
              <a:t>Once the consents have been signed, the adoption process can then begin</a:t>
            </a:r>
          </a:p>
          <a:p>
            <a:pPr>
              <a:spcBef>
                <a:spcPts val="1800"/>
              </a:spcBef>
              <a:buClr>
                <a:srgbClr val="747374"/>
              </a:buClr>
            </a:pPr>
            <a:r>
              <a:rPr lang="en-GB" altLang="en-US" sz="2000" dirty="0" smtClean="0"/>
              <a:t>The prospective adopters can lodge their papers with the court 10 weeks after placement</a:t>
            </a:r>
          </a:p>
          <a:p>
            <a:pPr>
              <a:spcBef>
                <a:spcPts val="1800"/>
              </a:spcBef>
              <a:buClr>
                <a:srgbClr val="747374"/>
              </a:buClr>
            </a:pPr>
            <a:r>
              <a:rPr lang="en-GB" altLang="en-US" sz="2000" dirty="0" smtClean="0"/>
              <a:t>Until the court grants the adoption order, the parent/s can still change their mind. The local authority does not have parental responsibility.</a:t>
            </a:r>
          </a:p>
        </p:txBody>
      </p:sp>
      <p:sp>
        <p:nvSpPr>
          <p:cNvPr id="9216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8165C07-220A-4EBB-B76D-C21332C68B8A}" type="slidenum">
              <a:rPr lang="en-GB" altLang="en-US" sz="1200" smtClean="0">
                <a:solidFill>
                  <a:srgbClr val="898989"/>
                </a:solidFill>
                <a:latin typeface="Arial" charset="0"/>
              </a:rPr>
              <a:pPr>
                <a:spcBef>
                  <a:spcPct val="0"/>
                </a:spcBef>
                <a:buFontTx/>
                <a:buNone/>
              </a:pPr>
              <a:t>89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4070638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9552" y="764704"/>
            <a:ext cx="8077200" cy="1143000"/>
          </a:xfrm>
        </p:spPr>
        <p:txBody>
          <a:bodyPr/>
          <a:lstStyle/>
          <a:p>
            <a:pPr>
              <a:defRPr/>
            </a:pPr>
            <a:r>
              <a:rPr lang="en-GB" altLang="en-US" sz="2800" dirty="0" smtClean="0">
                <a:solidFill>
                  <a:schemeClr val="accent2">
                    <a:lumMod val="75000"/>
                  </a:schemeClr>
                </a:solidFill>
              </a:rPr>
              <a:t>Arousal–relaxation cycle</a:t>
            </a:r>
          </a:p>
        </p:txBody>
      </p:sp>
      <p:pic>
        <p:nvPicPr>
          <p:cNvPr id="10243"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843808" y="1571508"/>
            <a:ext cx="3596680" cy="4784841"/>
          </a:xfrm>
        </p:spPr>
      </p:pic>
      <p:sp>
        <p:nvSpPr>
          <p:cNvPr id="1024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A7D8295-F0D1-4D14-A9E1-7ACE62745530}" type="slidenum">
              <a:rPr lang="en-GB" altLang="en-US" sz="1200" smtClean="0">
                <a:solidFill>
                  <a:srgbClr val="898989"/>
                </a:solidFill>
                <a:latin typeface="Arial" charset="0"/>
              </a:rPr>
              <a:pPr>
                <a:spcBef>
                  <a:spcPct val="0"/>
                </a:spcBef>
                <a:buFontTx/>
                <a:buNone/>
              </a:pPr>
              <a:t>9</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373464629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pPr algn="l"/>
            <a:r>
              <a:rPr lang="en-GB" altLang="en-US" sz="3600" smtClean="0">
                <a:solidFill>
                  <a:srgbClr val="C00000"/>
                </a:solidFill>
              </a:rPr>
              <a:t>Early permanence placements</a:t>
            </a:r>
          </a:p>
        </p:txBody>
      </p:sp>
      <p:sp>
        <p:nvSpPr>
          <p:cNvPr id="93187" name="Content Placeholder 2"/>
          <p:cNvSpPr>
            <a:spLocks noGrp="1"/>
          </p:cNvSpPr>
          <p:nvPr>
            <p:ph idx="1"/>
          </p:nvPr>
        </p:nvSpPr>
        <p:spPr>
          <a:xfrm>
            <a:off x="534616" y="2267744"/>
            <a:ext cx="8077200" cy="3897560"/>
          </a:xfrm>
        </p:spPr>
        <p:txBody>
          <a:bodyPr/>
          <a:lstStyle/>
          <a:p>
            <a:pPr>
              <a:spcBef>
                <a:spcPts val="1800"/>
              </a:spcBef>
              <a:buClr>
                <a:srgbClr val="747374"/>
              </a:buClr>
            </a:pPr>
            <a:r>
              <a:rPr lang="en-GB" altLang="en-US" sz="2200" dirty="0" smtClean="0"/>
              <a:t>There is advantage for the child of being placed from birth with foster carers who could become adoptive parents</a:t>
            </a:r>
          </a:p>
          <a:p>
            <a:pPr>
              <a:spcBef>
                <a:spcPts val="1800"/>
              </a:spcBef>
              <a:buClr>
                <a:srgbClr val="747374"/>
              </a:buClr>
            </a:pPr>
            <a:r>
              <a:rPr lang="en-GB" altLang="en-US" sz="2200" dirty="0" smtClean="0"/>
              <a:t>The reason for uncertainty is different – it is “Will the parents change their mind?”</a:t>
            </a:r>
          </a:p>
          <a:p>
            <a:pPr>
              <a:spcBef>
                <a:spcPts val="1800"/>
              </a:spcBef>
              <a:buClr>
                <a:srgbClr val="747374"/>
              </a:buClr>
            </a:pPr>
            <a:r>
              <a:rPr lang="en-GB" altLang="en-US" sz="2200" dirty="0" smtClean="0"/>
              <a:t>Similarly to other early permanence placements, early permanence carers will be assessed in relation to their view about a child returning to family, i.e. for the child it is a win–win, the carers carry the risk</a:t>
            </a:r>
          </a:p>
        </p:txBody>
      </p:sp>
      <p:sp>
        <p:nvSpPr>
          <p:cNvPr id="931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95E730E-629E-4A0C-A897-720F591493E1}" type="slidenum">
              <a:rPr lang="en-GB" altLang="en-US" sz="1200" smtClean="0">
                <a:solidFill>
                  <a:srgbClr val="898989"/>
                </a:solidFill>
                <a:latin typeface="Arial" charset="0"/>
              </a:rPr>
              <a:pPr>
                <a:spcBef>
                  <a:spcPct val="0"/>
                </a:spcBef>
                <a:buFontTx/>
                <a:buNone/>
              </a:pPr>
              <a:t>90</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93318105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extLst>
          </p:cNvPr>
          <p:cNvSpPr>
            <a:spLocks noChangeArrowheads="1"/>
          </p:cNvSpPr>
          <p:nvPr/>
        </p:nvSpPr>
        <p:spPr bwMode="auto">
          <a:xfrm>
            <a:off x="150813" y="980728"/>
            <a:ext cx="8723312" cy="5375622"/>
          </a:xfrm>
          <a:prstGeom prst="rect">
            <a:avLst/>
          </a:prstGeom>
          <a:noFill/>
          <a:ln>
            <a:noFill/>
          </a:ln>
          <a:effectLst/>
          <a:extLst>
            <a:ext uri="{909E8E84-426E-40DD-AFC4-6F175D3DCCD1}">
              <a14:hiddenFill xmlns:a14="http://schemas.microsoft.com/office/drawing/2010/main">
                <a:solidFill>
                  <a:srgbClr val="FD004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3600" dirty="0">
                <a:solidFill>
                  <a:srgbClr val="B70005"/>
                </a:solidFill>
                <a:latin typeface="+mn-lt"/>
              </a:rPr>
              <a:t>Referral considerations/grey </a:t>
            </a:r>
            <a:r>
              <a:rPr lang="en-GB" sz="3600" dirty="0" smtClean="0">
                <a:solidFill>
                  <a:srgbClr val="B70005"/>
                </a:solidFill>
                <a:latin typeface="+mn-lt"/>
              </a:rPr>
              <a:t>areas</a:t>
            </a:r>
          </a:p>
          <a:p>
            <a:pPr>
              <a:defRPr/>
            </a:pPr>
            <a:endParaRPr lang="en-GB" dirty="0">
              <a:solidFill>
                <a:srgbClr val="B70005"/>
              </a:solidFill>
              <a:latin typeface="+mn-lt"/>
            </a:endParaRPr>
          </a:p>
          <a:p>
            <a:pPr marL="342900" indent="-342900" eaLnBrk="1" hangingPunct="1">
              <a:spcBef>
                <a:spcPct val="20000"/>
              </a:spcBef>
              <a:spcAft>
                <a:spcPts val="1000"/>
              </a:spcAft>
              <a:buFontTx/>
              <a:buChar char="•"/>
              <a:defRPr/>
            </a:pPr>
            <a:r>
              <a:rPr lang="en-GB" sz="2200" dirty="0">
                <a:solidFill>
                  <a:srgbClr val="747374"/>
                </a:solidFill>
                <a:latin typeface="+mn-lt"/>
              </a:rPr>
              <a:t>How long has the local authority been aware of the </a:t>
            </a:r>
            <a:r>
              <a:rPr lang="en-GB" sz="2200" dirty="0" smtClean="0">
                <a:solidFill>
                  <a:srgbClr val="747374"/>
                </a:solidFill>
                <a:latin typeface="+mn-lt"/>
              </a:rPr>
              <a:t>parent’s </a:t>
            </a:r>
            <a:r>
              <a:rPr lang="en-GB" sz="2200" dirty="0">
                <a:solidFill>
                  <a:srgbClr val="747374"/>
                </a:solidFill>
                <a:latin typeface="+mn-lt"/>
              </a:rPr>
              <a:t>plans to relinquish? The more notice they have pre-birth, the more opportunity there is to work with/counsel parent/s and family</a:t>
            </a:r>
          </a:p>
          <a:p>
            <a:pPr marL="342900" indent="-342900" eaLnBrk="1" hangingPunct="1">
              <a:spcBef>
                <a:spcPct val="20000"/>
              </a:spcBef>
              <a:spcAft>
                <a:spcPts val="1000"/>
              </a:spcAft>
              <a:buFontTx/>
              <a:buChar char="•"/>
              <a:defRPr/>
            </a:pPr>
            <a:r>
              <a:rPr lang="en-GB" sz="2200" dirty="0">
                <a:solidFill>
                  <a:srgbClr val="747374"/>
                </a:solidFill>
                <a:latin typeface="+mn-lt"/>
              </a:rPr>
              <a:t>Is paternity known? </a:t>
            </a:r>
          </a:p>
          <a:p>
            <a:pPr marL="342900" indent="-342900" eaLnBrk="1" hangingPunct="1">
              <a:spcBef>
                <a:spcPct val="20000"/>
              </a:spcBef>
              <a:spcAft>
                <a:spcPts val="1000"/>
              </a:spcAft>
              <a:buFontTx/>
              <a:buChar char="•"/>
              <a:defRPr/>
            </a:pPr>
            <a:r>
              <a:rPr lang="en-GB" sz="2200" dirty="0">
                <a:solidFill>
                  <a:srgbClr val="747374"/>
                </a:solidFill>
                <a:latin typeface="+mn-lt"/>
              </a:rPr>
              <a:t>Are there viable family members?</a:t>
            </a:r>
          </a:p>
          <a:p>
            <a:pPr marL="342900" indent="-342900" eaLnBrk="1" hangingPunct="1">
              <a:spcBef>
                <a:spcPct val="20000"/>
              </a:spcBef>
              <a:spcAft>
                <a:spcPts val="1000"/>
              </a:spcAft>
              <a:buFontTx/>
              <a:buChar char="•"/>
              <a:defRPr/>
            </a:pPr>
            <a:r>
              <a:rPr lang="en-GB" sz="2200" dirty="0">
                <a:solidFill>
                  <a:srgbClr val="747374"/>
                </a:solidFill>
                <a:latin typeface="+mn-lt"/>
              </a:rPr>
              <a:t>Meeting with parent/s</a:t>
            </a:r>
          </a:p>
          <a:p>
            <a:pPr marL="342900" indent="-342900" eaLnBrk="1" hangingPunct="1">
              <a:spcBef>
                <a:spcPct val="20000"/>
              </a:spcBef>
              <a:spcAft>
                <a:spcPts val="1000"/>
              </a:spcAft>
              <a:buFontTx/>
              <a:buChar char="•"/>
              <a:defRPr/>
            </a:pPr>
            <a:r>
              <a:rPr lang="en-GB" sz="2200" dirty="0">
                <a:solidFill>
                  <a:srgbClr val="747374"/>
                </a:solidFill>
                <a:latin typeface="+mn-lt"/>
              </a:rPr>
              <a:t>Levels of contact/managing contact</a:t>
            </a:r>
          </a:p>
          <a:p>
            <a:pPr marL="342900" indent="-342900" eaLnBrk="1" hangingPunct="1">
              <a:spcBef>
                <a:spcPct val="20000"/>
              </a:spcBef>
              <a:spcAft>
                <a:spcPts val="1000"/>
              </a:spcAft>
              <a:buFontTx/>
              <a:buChar char="•"/>
              <a:defRPr/>
            </a:pPr>
            <a:r>
              <a:rPr lang="en-GB" sz="2200" dirty="0">
                <a:solidFill>
                  <a:srgbClr val="747374"/>
                </a:solidFill>
                <a:latin typeface="+mn-lt"/>
              </a:rPr>
              <a:t>Life story work</a:t>
            </a:r>
          </a:p>
        </p:txBody>
      </p:sp>
      <p:sp>
        <p:nvSpPr>
          <p:cNvPr id="942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CDE8E23-5BCE-48BE-8CB8-8CD2C30749FC}" type="slidenum">
              <a:rPr lang="en-GB" altLang="en-US" sz="1200" smtClean="0">
                <a:solidFill>
                  <a:srgbClr val="898989"/>
                </a:solidFill>
                <a:latin typeface="Arial" charset="0"/>
              </a:rPr>
              <a:pPr>
                <a:spcBef>
                  <a:spcPct val="0"/>
                </a:spcBef>
                <a:buFontTx/>
                <a:buNone/>
              </a:pPr>
              <a:t>91</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29106500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a:defRPr/>
            </a:pPr>
            <a:r>
              <a:rPr lang="en-GB" dirty="0" smtClean="0">
                <a:solidFill>
                  <a:srgbClr val="B70005"/>
                </a:solidFill>
              </a:rPr>
              <a:t>Final thoughts?</a:t>
            </a:r>
            <a:endParaRPr lang="en-GB" dirty="0">
              <a:solidFill>
                <a:srgbClr val="B70005"/>
              </a:solidFill>
            </a:endParaRPr>
          </a:p>
        </p:txBody>
      </p:sp>
      <p:sp>
        <p:nvSpPr>
          <p:cNvPr id="95235" name="Content Placeholder 2"/>
          <p:cNvSpPr>
            <a:spLocks noGrp="1"/>
          </p:cNvSpPr>
          <p:nvPr>
            <p:ph idx="1"/>
          </p:nvPr>
        </p:nvSpPr>
        <p:spPr>
          <a:xfrm>
            <a:off x="457200" y="2132856"/>
            <a:ext cx="8229600" cy="1219274"/>
          </a:xfrm>
        </p:spPr>
        <p:txBody>
          <a:bodyPr/>
          <a:lstStyle/>
          <a:p>
            <a:pPr>
              <a:buClr>
                <a:srgbClr val="747374"/>
              </a:buClr>
            </a:pPr>
            <a:r>
              <a:rPr lang="en-GB" altLang="en-US" dirty="0" smtClean="0"/>
              <a:t>Complete your learning log, reflecting on what you will be taking away from this course</a:t>
            </a:r>
          </a:p>
        </p:txBody>
      </p:sp>
      <p:sp>
        <p:nvSpPr>
          <p:cNvPr id="952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986132D-81D7-414B-89D5-62C8D21ECA52}" type="slidenum">
              <a:rPr lang="en-GB" altLang="en-US" sz="1200" smtClean="0">
                <a:solidFill>
                  <a:srgbClr val="898989"/>
                </a:solidFill>
                <a:latin typeface="Arial" charset="0"/>
              </a:rPr>
              <a:pPr>
                <a:spcBef>
                  <a:spcPct val="0"/>
                </a:spcBef>
                <a:buFontTx/>
                <a:buNone/>
              </a:pPr>
              <a:t>92</a:t>
            </a:fld>
            <a:endParaRPr lang="en-GB" altLang="en-US" sz="1200" smtClean="0">
              <a:solidFill>
                <a:srgbClr val="898989"/>
              </a:solidFill>
              <a:latin typeface="Arial" charset="0"/>
            </a:endParaRPr>
          </a:p>
        </p:txBody>
      </p:sp>
    </p:spTree>
    <p:extLst>
      <p:ext uri="{BB962C8B-B14F-4D97-AF65-F5344CB8AC3E}">
        <p14:creationId xmlns:p14="http://schemas.microsoft.com/office/powerpoint/2010/main" val="12586676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Thank you.</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theme/theme1.xml><?xml version="1.0" encoding="utf-8"?>
<a:theme xmlns:a="http://schemas.openxmlformats.org/drawingml/2006/main" name="2_Office Theme">
  <a:themeElements>
    <a:clrScheme name="Custom 6">
      <a:dk1>
        <a:srgbClr val="B20E10"/>
      </a:dk1>
      <a:lt1>
        <a:sysClr val="window" lastClr="FFFFFF"/>
      </a:lt1>
      <a:dk2>
        <a:srgbClr val="B20E10"/>
      </a:dk2>
      <a:lt2>
        <a:srgbClr val="FFFFFF"/>
      </a:lt2>
      <a:accent1>
        <a:srgbClr val="616060"/>
      </a:accent1>
      <a:accent2>
        <a:srgbClr val="D82355"/>
      </a:accent2>
      <a:accent3>
        <a:srgbClr val="E17025"/>
      </a:accent3>
      <a:accent4>
        <a:srgbClr val="87CBD8"/>
      </a:accent4>
      <a:accent5>
        <a:srgbClr val="C6D219"/>
      </a:accent5>
      <a:accent6>
        <a:srgbClr val="6B2F75"/>
      </a:accent6>
      <a:hlink>
        <a:srgbClr val="E17025"/>
      </a:hlink>
      <a:folHlink>
        <a:srgbClr val="87CBD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ContactEmail xmlns="http://schemas.microsoft.com/sharepoint/v3" xsi:nil="true"/>
    <_DCDateCreated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B22BFA3F2116469597FC90B8A394F4" ma:contentTypeVersion="10" ma:contentTypeDescription="Create a new document." ma:contentTypeScope="" ma:versionID="4e649f62ffe06b5c73c18b20a906b8a5">
  <xsd:schema xmlns:xsd="http://www.w3.org/2001/XMLSchema" xmlns:xs="http://www.w3.org/2001/XMLSchema" xmlns:p="http://schemas.microsoft.com/office/2006/metadata/properties" xmlns:ns1="http://schemas.microsoft.com/sharepoint/v3" xmlns:ns2="http://schemas.microsoft.com/sharepoint/v3/fields" xmlns:ns3="57fd141d-e0aa-4537-9d98-b1d76597ba94" xmlns:ns4="41bf8df7-6d3d-4c64-9e44-218f92178288" targetNamespace="http://schemas.microsoft.com/office/2006/metadata/properties" ma:root="true" ma:fieldsID="26ccfeccfc58ff88f7d085b108070d0d" ns1:_="" ns2:_="" ns3:_="" ns4:_="">
    <xsd:import namespace="http://schemas.microsoft.com/sharepoint/v3"/>
    <xsd:import namespace="http://schemas.microsoft.com/sharepoint/v3/fields"/>
    <xsd:import namespace="57fd141d-e0aa-4537-9d98-b1d76597ba94"/>
    <xsd:import namespace="41bf8df7-6d3d-4c64-9e44-218f92178288"/>
    <xsd:element name="properties">
      <xsd:complexType>
        <xsd:sequence>
          <xsd:element name="documentManagement">
            <xsd:complexType>
              <xsd:all>
                <xsd:element ref="ns1:PublishingContactEmail" minOccurs="0"/>
                <xsd:element ref="ns2:_DCDateCreated" minOccurs="0"/>
                <xsd:element ref="ns3:SharedWithUsers" minOccurs="0"/>
                <xsd:element ref="ns3:SharedWithDetails" minOccurs="0"/>
                <xsd:element ref="ns4:MediaServiceMetadata" minOccurs="0"/>
                <xsd:element ref="ns4:MediaServiceFastMetadata" minOccurs="0"/>
                <xsd:element ref="ns4:MediaServiceDateTaken"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Email" ma:index="10" nillable="true" ma:displayName="Contact E-Mail Address" ma:description="Contact E-mail Address is a site column created by the Publishing feature. It is used on the Page Content Type as the e-mail address of the person or group who is the contact person for the page." ma:internalName="PublishingContactEmai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11" nillable="true" ma:displayName="Date Created" ma:description="The date on which this resource was created" ma:format="DateTime"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7fd141d-e0aa-4537-9d98-b1d76597ba94"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bf8df7-6d3d-4c64-9e44-218f92178288" elementFormDefault="qualified">
    <xsd:import namespace="http://schemas.microsoft.com/office/2006/documentManagement/types"/>
    <xsd:import namespace="http://schemas.microsoft.com/office/infopath/2007/PartnerControls"/>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MediaServiceAuto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9"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E75BF1-0144-4A90-A0B0-3BC8F060DC78}">
  <ds:schemaRefs>
    <ds:schemaRef ds:uri="http://schemas.microsoft.com/sharepoint/v3/contenttype/forms"/>
  </ds:schemaRefs>
</ds:datastoreItem>
</file>

<file path=customXml/itemProps2.xml><?xml version="1.0" encoding="utf-8"?>
<ds:datastoreItem xmlns:ds="http://schemas.openxmlformats.org/officeDocument/2006/customXml" ds:itemID="{DCFCCCD2-D8C0-4EF2-86FE-B9012B727B49}">
  <ds:schemaRefs>
    <ds:schemaRef ds:uri="http://schemas.microsoft.com/office/2006/metadata/properties"/>
    <ds:schemaRef ds:uri="41bf8df7-6d3d-4c64-9e44-218f92178288"/>
    <ds:schemaRef ds:uri="http://schemas.microsoft.com/sharepoint/v3"/>
    <ds:schemaRef ds:uri="http://purl.org/dc/terms/"/>
    <ds:schemaRef ds:uri="http://schemas.openxmlformats.org/package/2006/metadata/core-properties"/>
    <ds:schemaRef ds:uri="http://schemas.microsoft.com/office/2006/documentManagement/types"/>
    <ds:schemaRef ds:uri="http://purl.org/dc/elements/1.1/"/>
    <ds:schemaRef ds:uri="http://schemas.microsoft.com/sharepoint/v3/fields"/>
    <ds:schemaRef ds:uri="http://schemas.microsoft.com/office/infopath/2007/PartnerControls"/>
    <ds:schemaRef ds:uri="57fd141d-e0aa-4537-9d98-b1d76597ba94"/>
    <ds:schemaRef ds:uri="http://www.w3.org/XML/1998/namespace"/>
    <ds:schemaRef ds:uri="http://purl.org/dc/dcmitype/"/>
  </ds:schemaRefs>
</ds:datastoreItem>
</file>

<file path=customXml/itemProps3.xml><?xml version="1.0" encoding="utf-8"?>
<ds:datastoreItem xmlns:ds="http://schemas.openxmlformats.org/officeDocument/2006/customXml" ds:itemID="{7FA3FD24-6912-4020-8B3A-0336148357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57fd141d-e0aa-4537-9d98-b1d76597ba94"/>
    <ds:schemaRef ds:uri="41bf8df7-6d3d-4c64-9e44-218f921782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1520</TotalTime>
  <Words>11186</Words>
  <Application>Microsoft Office PowerPoint</Application>
  <PresentationFormat>On-screen Show (4:3)</PresentationFormat>
  <Paragraphs>1146</Paragraphs>
  <Slides>93</Slides>
  <Notes>84</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2_Office Theme</vt:lpstr>
      <vt:lpstr> Preparation groups for early permanence carers Concurrent planning and Fostering for Adoption applicants </vt:lpstr>
      <vt:lpstr>Housekeeping</vt:lpstr>
      <vt:lpstr>Working agreement</vt:lpstr>
      <vt:lpstr>Getting to know you</vt:lpstr>
      <vt:lpstr>DAY 1 – Learning outcomes</vt:lpstr>
      <vt:lpstr>Group exercise: What is early permanence?</vt:lpstr>
      <vt:lpstr>PowerPoint Presentation</vt:lpstr>
      <vt:lpstr>PowerPoint Presentation</vt:lpstr>
      <vt:lpstr>Arousal–relaxation cycle</vt:lpstr>
      <vt:lpstr>Group exercise: Arousal–relaxation cycle</vt:lpstr>
      <vt:lpstr>PowerPoint Presentation</vt:lpstr>
      <vt:lpstr>Early permanence – dually approved carers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Session 2 Being a foster carer </vt:lpstr>
      <vt:lpstr>PowerPoint Presentation</vt:lpstr>
      <vt:lpstr>Quiz: The foster carer role</vt:lpstr>
      <vt:lpstr>PowerPoint Presentation</vt:lpstr>
      <vt:lpstr>PowerPoint Presentation</vt:lpstr>
      <vt:lpstr>PowerPoint Presentation</vt:lpstr>
      <vt:lpstr>    Question 2 What can foster carers take responsibility for?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Session 3  Attachment issues for early permanence carers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Preparation groups for early permanence carers Concurrent planning and Fostering for Adoption applicants </vt:lpstr>
      <vt:lpstr>DAY 2 – Learning outcomes</vt:lpstr>
      <vt:lpstr>Housekeeping</vt:lpstr>
      <vt:lpstr>Working agreement</vt:lpstr>
      <vt:lpstr>What happens when a child returns to  their family… </vt:lpstr>
      <vt:lpstr>Possible outcomes of early permanence placements</vt:lpstr>
      <vt:lpstr>Managing uncertainty</vt:lpstr>
      <vt:lpstr>PowerPoint Presentation</vt:lpstr>
      <vt:lpstr>Why and how would a care plan change?</vt:lpstr>
      <vt:lpstr>Contact with the family member</vt:lpstr>
      <vt:lpstr>PowerPoint Presentation</vt:lpstr>
      <vt:lpstr>PowerPoint Presentation</vt:lpstr>
      <vt:lpstr>PowerPoint Presentation</vt:lpstr>
      <vt:lpstr>PowerPoint Presentation</vt:lpstr>
      <vt:lpstr>Contact between the  child and family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Small group exercise: contact report</vt:lpstr>
      <vt:lpstr>Relinquished baby placements </vt:lpstr>
      <vt:lpstr>Key points</vt:lpstr>
      <vt:lpstr>Overview of the process</vt:lpstr>
      <vt:lpstr>Overview of the process</vt:lpstr>
      <vt:lpstr>Early permanence placements</vt:lpstr>
      <vt:lpstr>PowerPoint Presentation</vt:lpstr>
      <vt:lpstr>Final thoughts?</vt:lpstr>
      <vt:lpstr>Thank you.</vt:lpstr>
    </vt:vector>
  </TitlesOfParts>
  <Company>Design Matters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Uri Berkowitz</dc:creator>
  <cp:lastModifiedBy>Hannah Moss</cp:lastModifiedBy>
  <cp:revision>133</cp:revision>
  <dcterms:created xsi:type="dcterms:W3CDTF">2014-05-27T14:47:09Z</dcterms:created>
  <dcterms:modified xsi:type="dcterms:W3CDTF">2019-08-02T12:43:22Z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0x010100A7B22BFA3F2116469597FC90B8A394F4</vt:lpwstr>
  </property>
</Properties>
</file>